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9" r:id="rId2"/>
    <p:sldId id="265" r:id="rId3"/>
    <p:sldId id="256" r:id="rId4"/>
    <p:sldId id="266" r:id="rId5"/>
    <p:sldId id="2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D1F97-7870-414C-9CD2-1D6F6D898995}" v="62" dt="2024-12-10T07:31:58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dit garg" userId="8ae30a01eec24d4b" providerId="LiveId" clId="{BC8D1F97-7870-414C-9CD2-1D6F6D898995}"/>
    <pc:docChg chg="undo custSel addSld delSld modSld sldOrd">
      <pc:chgData name="vidit garg" userId="8ae30a01eec24d4b" providerId="LiveId" clId="{BC8D1F97-7870-414C-9CD2-1D6F6D898995}" dt="2024-12-10T07:32:09.935" v="688" actId="20577"/>
      <pc:docMkLst>
        <pc:docMk/>
      </pc:docMkLst>
      <pc:sldChg chg="addSp modSp ord">
        <pc:chgData name="vidit garg" userId="8ae30a01eec24d4b" providerId="LiveId" clId="{BC8D1F97-7870-414C-9CD2-1D6F6D898995}" dt="2024-12-10T05:18:09.219" v="644"/>
        <pc:sldMkLst>
          <pc:docMk/>
          <pc:sldMk cId="2750317718" sldId="256"/>
        </pc:sldMkLst>
        <pc:picChg chg="add mod">
          <ac:chgData name="vidit garg" userId="8ae30a01eec24d4b" providerId="LiveId" clId="{BC8D1F97-7870-414C-9CD2-1D6F6D898995}" dt="2024-12-10T04:39:03.869" v="2" actId="931"/>
          <ac:picMkLst>
            <pc:docMk/>
            <pc:sldMk cId="2750317718" sldId="256"/>
            <ac:picMk id="5" creationId="{60859BE8-A54C-2818-1227-CEAFBA5724E8}"/>
          </ac:picMkLst>
        </pc:picChg>
      </pc:sldChg>
      <pc:sldChg chg="addSp delSp modSp mod">
        <pc:chgData name="vidit garg" userId="8ae30a01eec24d4b" providerId="LiveId" clId="{BC8D1F97-7870-414C-9CD2-1D6F6D898995}" dt="2024-12-10T07:32:09.935" v="688" actId="20577"/>
        <pc:sldMkLst>
          <pc:docMk/>
          <pc:sldMk cId="3888688317" sldId="265"/>
        </pc:sldMkLst>
        <pc:spChg chg="add mod">
          <ac:chgData name="vidit garg" userId="8ae30a01eec24d4b" providerId="LiveId" clId="{BC8D1F97-7870-414C-9CD2-1D6F6D898995}" dt="2024-12-10T07:32:09.935" v="688" actId="20577"/>
          <ac:spMkLst>
            <pc:docMk/>
            <pc:sldMk cId="3888688317" sldId="265"/>
            <ac:spMk id="5" creationId="{CB60E968-2A99-19AC-41B6-17EAC0C27BAC}"/>
          </ac:spMkLst>
        </pc:spChg>
        <pc:spChg chg="mod">
          <ac:chgData name="vidit garg" userId="8ae30a01eec24d4b" providerId="LiveId" clId="{BC8D1F97-7870-414C-9CD2-1D6F6D898995}" dt="2024-12-10T05:13:31.436" v="585" actId="207"/>
          <ac:spMkLst>
            <pc:docMk/>
            <pc:sldMk cId="3888688317" sldId="265"/>
            <ac:spMk id="22" creationId="{6C05DACF-8912-69A0-8DBA-715E1E609A67}"/>
          </ac:spMkLst>
        </pc:spChg>
        <pc:spChg chg="mod">
          <ac:chgData name="vidit garg" userId="8ae30a01eec24d4b" providerId="LiveId" clId="{BC8D1F97-7870-414C-9CD2-1D6F6D898995}" dt="2024-12-10T05:13:38.538" v="586" actId="207"/>
          <ac:spMkLst>
            <pc:docMk/>
            <pc:sldMk cId="3888688317" sldId="265"/>
            <ac:spMk id="47" creationId="{3C458C78-76AF-6D11-EC8F-3164BFA76CC1}"/>
          </ac:spMkLst>
        </pc:spChg>
        <pc:spChg chg="mod topLvl">
          <ac:chgData name="vidit garg" userId="8ae30a01eec24d4b" providerId="LiveId" clId="{BC8D1F97-7870-414C-9CD2-1D6F6D898995}" dt="2024-12-10T05:08:31.389" v="556" actId="478"/>
          <ac:spMkLst>
            <pc:docMk/>
            <pc:sldMk cId="3888688317" sldId="265"/>
            <ac:spMk id="49" creationId="{4131DBE3-B280-9B3E-9D8C-4A90910DA4F6}"/>
          </ac:spMkLst>
        </pc:spChg>
        <pc:spChg chg="del mod topLvl">
          <ac:chgData name="vidit garg" userId="8ae30a01eec24d4b" providerId="LiveId" clId="{BC8D1F97-7870-414C-9CD2-1D6F6D898995}" dt="2024-12-10T05:08:31.389" v="556" actId="478"/>
          <ac:spMkLst>
            <pc:docMk/>
            <pc:sldMk cId="3888688317" sldId="265"/>
            <ac:spMk id="51" creationId="{F2FF082B-8B65-33EA-6999-1C347492F8D5}"/>
          </ac:spMkLst>
        </pc:spChg>
        <pc:spChg chg="mod">
          <ac:chgData name="vidit garg" userId="8ae30a01eec24d4b" providerId="LiveId" clId="{BC8D1F97-7870-414C-9CD2-1D6F6D898995}" dt="2024-12-10T05:02:31.667" v="339" actId="14100"/>
          <ac:spMkLst>
            <pc:docMk/>
            <pc:sldMk cId="3888688317" sldId="265"/>
            <ac:spMk id="52" creationId="{3D3A11A2-B60A-7969-128A-083FA01F2857}"/>
          </ac:spMkLst>
        </pc:spChg>
        <pc:spChg chg="mod">
          <ac:chgData name="vidit garg" userId="8ae30a01eec24d4b" providerId="LiveId" clId="{BC8D1F97-7870-414C-9CD2-1D6F6D898995}" dt="2024-12-10T05:03:10.683" v="355" actId="14100"/>
          <ac:spMkLst>
            <pc:docMk/>
            <pc:sldMk cId="3888688317" sldId="265"/>
            <ac:spMk id="53" creationId="{77FA8192-F851-BB17-04BA-B465B46DCB49}"/>
          </ac:spMkLst>
        </pc:spChg>
        <pc:spChg chg="mod">
          <ac:chgData name="vidit garg" userId="8ae30a01eec24d4b" providerId="LiveId" clId="{BC8D1F97-7870-414C-9CD2-1D6F6D898995}" dt="2024-12-10T05:10:35.861" v="562" actId="207"/>
          <ac:spMkLst>
            <pc:docMk/>
            <pc:sldMk cId="3888688317" sldId="265"/>
            <ac:spMk id="57" creationId="{2EDD683D-569D-8D95-0963-902024CD4692}"/>
          </ac:spMkLst>
        </pc:spChg>
        <pc:spChg chg="mod">
          <ac:chgData name="vidit garg" userId="8ae30a01eec24d4b" providerId="LiveId" clId="{BC8D1F97-7870-414C-9CD2-1D6F6D898995}" dt="2024-12-10T05:10:42.254" v="563" actId="207"/>
          <ac:spMkLst>
            <pc:docMk/>
            <pc:sldMk cId="3888688317" sldId="265"/>
            <ac:spMk id="63" creationId="{2DF35BB3-F141-4485-3118-831B347112C4}"/>
          </ac:spMkLst>
        </pc:spChg>
        <pc:spChg chg="mod">
          <ac:chgData name="vidit garg" userId="8ae30a01eec24d4b" providerId="LiveId" clId="{BC8D1F97-7870-414C-9CD2-1D6F6D898995}" dt="2024-12-10T05:11:51.774" v="572" actId="207"/>
          <ac:spMkLst>
            <pc:docMk/>
            <pc:sldMk cId="3888688317" sldId="265"/>
            <ac:spMk id="66" creationId="{0765786F-1132-9B6F-F0EC-E916582DB379}"/>
          </ac:spMkLst>
        </pc:spChg>
        <pc:spChg chg="mod">
          <ac:chgData name="vidit garg" userId="8ae30a01eec24d4b" providerId="LiveId" clId="{BC8D1F97-7870-414C-9CD2-1D6F6D898995}" dt="2024-12-10T05:11:47.564" v="571" actId="207"/>
          <ac:spMkLst>
            <pc:docMk/>
            <pc:sldMk cId="3888688317" sldId="265"/>
            <ac:spMk id="67" creationId="{01F78449-112D-AF34-0080-6427B04F9C37}"/>
          </ac:spMkLst>
        </pc:spChg>
        <pc:spChg chg="mod">
          <ac:chgData name="vidit garg" userId="8ae30a01eec24d4b" providerId="LiveId" clId="{BC8D1F97-7870-414C-9CD2-1D6F6D898995}" dt="2024-12-10T05:11:02.098" v="567" actId="207"/>
          <ac:spMkLst>
            <pc:docMk/>
            <pc:sldMk cId="3888688317" sldId="265"/>
            <ac:spMk id="86" creationId="{662B8C76-F5A6-08E9-C30E-D81DBFDC9595}"/>
          </ac:spMkLst>
        </pc:spChg>
        <pc:spChg chg="mod">
          <ac:chgData name="vidit garg" userId="8ae30a01eec24d4b" providerId="LiveId" clId="{BC8D1F97-7870-414C-9CD2-1D6F6D898995}" dt="2024-12-10T05:03:36.315" v="419" actId="1037"/>
          <ac:spMkLst>
            <pc:docMk/>
            <pc:sldMk cId="3888688317" sldId="265"/>
            <ac:spMk id="87" creationId="{36D946E0-9EF8-0BD4-ACE7-080E1DA0804D}"/>
          </ac:spMkLst>
        </pc:spChg>
        <pc:spChg chg="mod">
          <ac:chgData name="vidit garg" userId="8ae30a01eec24d4b" providerId="LiveId" clId="{BC8D1F97-7870-414C-9CD2-1D6F6D898995}" dt="2024-12-10T05:11:57.487" v="573" actId="207"/>
          <ac:spMkLst>
            <pc:docMk/>
            <pc:sldMk cId="3888688317" sldId="265"/>
            <ac:spMk id="88" creationId="{4C85B99C-BF3F-CFC5-53FE-03788A6675FC}"/>
          </ac:spMkLst>
        </pc:spChg>
        <pc:spChg chg="mod">
          <ac:chgData name="vidit garg" userId="8ae30a01eec24d4b" providerId="LiveId" clId="{BC8D1F97-7870-414C-9CD2-1D6F6D898995}" dt="2024-12-10T05:11:07.326" v="568" actId="207"/>
          <ac:spMkLst>
            <pc:docMk/>
            <pc:sldMk cId="3888688317" sldId="265"/>
            <ac:spMk id="99" creationId="{31417D01-F301-2C08-4BC1-B27B8C4005EE}"/>
          </ac:spMkLst>
        </pc:spChg>
        <pc:spChg chg="mod">
          <ac:chgData name="vidit garg" userId="8ae30a01eec24d4b" providerId="LiveId" clId="{BC8D1F97-7870-414C-9CD2-1D6F6D898995}" dt="2024-12-10T05:11:14.555" v="569" actId="207"/>
          <ac:spMkLst>
            <pc:docMk/>
            <pc:sldMk cId="3888688317" sldId="265"/>
            <ac:spMk id="101" creationId="{C0779E0D-A174-8B52-066B-2307283F39E2}"/>
          </ac:spMkLst>
        </pc:spChg>
        <pc:spChg chg="mod">
          <ac:chgData name="vidit garg" userId="8ae30a01eec24d4b" providerId="LiveId" clId="{BC8D1F97-7870-414C-9CD2-1D6F6D898995}" dt="2024-12-10T05:11:19.983" v="570" actId="207"/>
          <ac:spMkLst>
            <pc:docMk/>
            <pc:sldMk cId="3888688317" sldId="265"/>
            <ac:spMk id="104" creationId="{2049DAC8-D64F-A019-375B-3F9E90119536}"/>
          </ac:spMkLst>
        </pc:spChg>
        <pc:spChg chg="mod">
          <ac:chgData name="vidit garg" userId="8ae30a01eec24d4b" providerId="LiveId" clId="{BC8D1F97-7870-414C-9CD2-1D6F6D898995}" dt="2024-12-10T05:16:37.190" v="607" actId="1035"/>
          <ac:spMkLst>
            <pc:docMk/>
            <pc:sldMk cId="3888688317" sldId="265"/>
            <ac:spMk id="107" creationId="{8509304B-62BD-43F0-8415-650E9C9DF50A}"/>
          </ac:spMkLst>
        </pc:spChg>
        <pc:spChg chg="del mod">
          <ac:chgData name="vidit garg" userId="8ae30a01eec24d4b" providerId="LiveId" clId="{BC8D1F97-7870-414C-9CD2-1D6F6D898995}" dt="2024-12-10T05:16:41.180" v="608" actId="478"/>
          <ac:spMkLst>
            <pc:docMk/>
            <pc:sldMk cId="3888688317" sldId="265"/>
            <ac:spMk id="109" creationId="{BD0E2939-518B-6BC8-0316-E923D1A9ABBA}"/>
          </ac:spMkLst>
        </pc:spChg>
        <pc:spChg chg="mod">
          <ac:chgData name="vidit garg" userId="8ae30a01eec24d4b" providerId="LiveId" clId="{BC8D1F97-7870-414C-9CD2-1D6F6D898995}" dt="2024-12-10T05:16:48.873" v="613" actId="1035"/>
          <ac:spMkLst>
            <pc:docMk/>
            <pc:sldMk cId="3888688317" sldId="265"/>
            <ac:spMk id="119" creationId="{30673DE6-973C-53B6-613A-8F7C410DAB8A}"/>
          </ac:spMkLst>
        </pc:spChg>
        <pc:spChg chg="mod">
          <ac:chgData name="vidit garg" userId="8ae30a01eec24d4b" providerId="LiveId" clId="{BC8D1F97-7870-414C-9CD2-1D6F6D898995}" dt="2024-12-10T05:16:53.829" v="618" actId="1035"/>
          <ac:spMkLst>
            <pc:docMk/>
            <pc:sldMk cId="3888688317" sldId="265"/>
            <ac:spMk id="120" creationId="{85740037-3575-08E9-CEB7-6FF321D03833}"/>
          </ac:spMkLst>
        </pc:spChg>
        <pc:spChg chg="mod">
          <ac:chgData name="vidit garg" userId="8ae30a01eec24d4b" providerId="LiveId" clId="{BC8D1F97-7870-414C-9CD2-1D6F6D898995}" dt="2024-12-10T05:16:58.817" v="623" actId="1035"/>
          <ac:spMkLst>
            <pc:docMk/>
            <pc:sldMk cId="3888688317" sldId="265"/>
            <ac:spMk id="121" creationId="{0F6073E5-86C2-A576-1AE0-8CFB441041B4}"/>
          </ac:spMkLst>
        </pc:spChg>
        <pc:spChg chg="mod">
          <ac:chgData name="vidit garg" userId="8ae30a01eec24d4b" providerId="LiveId" clId="{BC8D1F97-7870-414C-9CD2-1D6F6D898995}" dt="2024-12-10T05:17:41.973" v="639" actId="207"/>
          <ac:spMkLst>
            <pc:docMk/>
            <pc:sldMk cId="3888688317" sldId="265"/>
            <ac:spMk id="137" creationId="{FE42771F-6095-8548-66BD-60A8D1457ECF}"/>
          </ac:spMkLst>
        </pc:spChg>
        <pc:spChg chg="mod">
          <ac:chgData name="vidit garg" userId="8ae30a01eec24d4b" providerId="LiveId" clId="{BC8D1F97-7870-414C-9CD2-1D6F6D898995}" dt="2024-12-10T05:12:34.219" v="578" actId="207"/>
          <ac:spMkLst>
            <pc:docMk/>
            <pc:sldMk cId="3888688317" sldId="265"/>
            <ac:spMk id="144" creationId="{89FF5506-B597-C252-FB6C-BE52EBB02AF1}"/>
          </ac:spMkLst>
        </pc:spChg>
        <pc:spChg chg="mod">
          <ac:chgData name="vidit garg" userId="8ae30a01eec24d4b" providerId="LiveId" clId="{BC8D1F97-7870-414C-9CD2-1D6F6D898995}" dt="2024-12-10T05:12:51.036" v="581" actId="207"/>
          <ac:spMkLst>
            <pc:docMk/>
            <pc:sldMk cId="3888688317" sldId="265"/>
            <ac:spMk id="174" creationId="{158C2302-C96A-BDE3-B649-FD6459CCD106}"/>
          </ac:spMkLst>
        </pc:spChg>
        <pc:spChg chg="mod">
          <ac:chgData name="vidit garg" userId="8ae30a01eec24d4b" providerId="LiveId" clId="{BC8D1F97-7870-414C-9CD2-1D6F6D898995}" dt="2024-12-10T05:12:47.371" v="580" actId="207"/>
          <ac:spMkLst>
            <pc:docMk/>
            <pc:sldMk cId="3888688317" sldId="265"/>
            <ac:spMk id="175" creationId="{DFAB73B3-C17E-A9CF-2EBF-59E993834C0C}"/>
          </ac:spMkLst>
        </pc:spChg>
        <pc:spChg chg="mod">
          <ac:chgData name="vidit garg" userId="8ae30a01eec24d4b" providerId="LiveId" clId="{BC8D1F97-7870-414C-9CD2-1D6F6D898995}" dt="2024-12-10T05:14:21.568" v="593" actId="14100"/>
          <ac:spMkLst>
            <pc:docMk/>
            <pc:sldMk cId="3888688317" sldId="265"/>
            <ac:spMk id="187" creationId="{866CE6FB-AE3F-C92C-EDA8-E030D082DBD2}"/>
          </ac:spMkLst>
        </pc:spChg>
        <pc:spChg chg="mod">
          <ac:chgData name="vidit garg" userId="8ae30a01eec24d4b" providerId="LiveId" clId="{BC8D1F97-7870-414C-9CD2-1D6F6D898995}" dt="2024-12-10T05:14:44.422" v="595" actId="207"/>
          <ac:spMkLst>
            <pc:docMk/>
            <pc:sldMk cId="3888688317" sldId="265"/>
            <ac:spMk id="198" creationId="{14191941-7C0F-4FB2-B875-1C0516F1313C}"/>
          </ac:spMkLst>
        </pc:spChg>
        <pc:spChg chg="mod">
          <ac:chgData name="vidit garg" userId="8ae30a01eec24d4b" providerId="LiveId" clId="{BC8D1F97-7870-414C-9CD2-1D6F6D898995}" dt="2024-12-10T05:14:48.149" v="596" actId="207"/>
          <ac:spMkLst>
            <pc:docMk/>
            <pc:sldMk cId="3888688317" sldId="265"/>
            <ac:spMk id="200" creationId="{8EA0D695-A7C3-7859-3EE9-EAE10A4CC267}"/>
          </ac:spMkLst>
        </pc:spChg>
        <pc:spChg chg="mod">
          <ac:chgData name="vidit garg" userId="8ae30a01eec24d4b" providerId="LiveId" clId="{BC8D1F97-7870-414C-9CD2-1D6F6D898995}" dt="2024-12-10T05:12:22.284" v="575" actId="207"/>
          <ac:spMkLst>
            <pc:docMk/>
            <pc:sldMk cId="3888688317" sldId="265"/>
            <ac:spMk id="1060" creationId="{6C1A8528-DB9B-25F8-0D6C-5FAD2AF0C305}"/>
          </ac:spMkLst>
        </pc:spChg>
        <pc:spChg chg="mod">
          <ac:chgData name="vidit garg" userId="8ae30a01eec24d4b" providerId="LiveId" clId="{BC8D1F97-7870-414C-9CD2-1D6F6D898995}" dt="2024-12-10T05:12:26.053" v="576" actId="207"/>
          <ac:spMkLst>
            <pc:docMk/>
            <pc:sldMk cId="3888688317" sldId="265"/>
            <ac:spMk id="1061" creationId="{7AEC2268-9AC2-C566-B92B-36C1D1379374}"/>
          </ac:spMkLst>
        </pc:spChg>
        <pc:spChg chg="mod">
          <ac:chgData name="vidit garg" userId="8ae30a01eec24d4b" providerId="LiveId" clId="{BC8D1F97-7870-414C-9CD2-1D6F6D898995}" dt="2024-12-10T05:12:29.452" v="577" actId="207"/>
          <ac:spMkLst>
            <pc:docMk/>
            <pc:sldMk cId="3888688317" sldId="265"/>
            <ac:spMk id="1062" creationId="{B4ABE864-2C67-A4E2-B9FC-A2AC1FB5D47D}"/>
          </ac:spMkLst>
        </pc:spChg>
        <pc:spChg chg="mod">
          <ac:chgData name="vidit garg" userId="8ae30a01eec24d4b" providerId="LiveId" clId="{BC8D1F97-7870-414C-9CD2-1D6F6D898995}" dt="2024-12-10T05:06:02.854" v="505" actId="207"/>
          <ac:spMkLst>
            <pc:docMk/>
            <pc:sldMk cId="3888688317" sldId="265"/>
            <ac:spMk id="1075" creationId="{BAE31F7C-A833-6B96-9905-5ACC0710A011}"/>
          </ac:spMkLst>
        </pc:spChg>
        <pc:spChg chg="mod">
          <ac:chgData name="vidit garg" userId="8ae30a01eec24d4b" providerId="LiveId" clId="{BC8D1F97-7870-414C-9CD2-1D6F6D898995}" dt="2024-12-10T05:14:07.883" v="589" actId="207"/>
          <ac:spMkLst>
            <pc:docMk/>
            <pc:sldMk cId="3888688317" sldId="265"/>
            <ac:spMk id="1081" creationId="{5BB6DA4C-4B50-3DB5-7D09-AE32BEAE6CA8}"/>
          </ac:spMkLst>
        </pc:spChg>
        <pc:spChg chg="mod">
          <ac:chgData name="vidit garg" userId="8ae30a01eec24d4b" providerId="LiveId" clId="{BC8D1F97-7870-414C-9CD2-1D6F6D898995}" dt="2024-12-10T05:14:30.167" v="594" actId="207"/>
          <ac:spMkLst>
            <pc:docMk/>
            <pc:sldMk cId="3888688317" sldId="265"/>
            <ac:spMk id="1086" creationId="{86C5649F-08E3-F1E5-6239-5DC92380651E}"/>
          </ac:spMkLst>
        </pc:spChg>
        <pc:spChg chg="mod">
          <ac:chgData name="vidit garg" userId="8ae30a01eec24d4b" providerId="LiveId" clId="{BC8D1F97-7870-414C-9CD2-1D6F6D898995}" dt="2024-12-10T05:12:07.301" v="574" actId="207"/>
          <ac:spMkLst>
            <pc:docMk/>
            <pc:sldMk cId="3888688317" sldId="265"/>
            <ac:spMk id="1087" creationId="{8D50F261-4347-DDB4-74F5-14D8E1EE0A64}"/>
          </ac:spMkLst>
        </pc:spChg>
        <pc:grpChg chg="del mod">
          <ac:chgData name="vidit garg" userId="8ae30a01eec24d4b" providerId="LiveId" clId="{BC8D1F97-7870-414C-9CD2-1D6F6D898995}" dt="2024-12-10T05:08:31.389" v="556" actId="478"/>
          <ac:grpSpMkLst>
            <pc:docMk/>
            <pc:sldMk cId="3888688317" sldId="265"/>
            <ac:grpSpMk id="48" creationId="{0390D3BF-0867-09F4-17AA-3D29AE65CABE}"/>
          </ac:grpSpMkLst>
        </pc:grpChg>
        <pc:picChg chg="mod">
          <ac:chgData name="vidit garg" userId="8ae30a01eec24d4b" providerId="LiveId" clId="{BC8D1F97-7870-414C-9CD2-1D6F6D898995}" dt="2024-12-10T05:17:05.819" v="632" actId="1035"/>
          <ac:picMkLst>
            <pc:docMk/>
            <pc:sldMk cId="3888688317" sldId="265"/>
            <ac:picMk id="112" creationId="{840F2E02-8325-E701-813D-1C2688D5E268}"/>
          </ac:picMkLst>
        </pc:picChg>
        <pc:picChg chg="mod">
          <ac:chgData name="vidit garg" userId="8ae30a01eec24d4b" providerId="LiveId" clId="{BC8D1F97-7870-414C-9CD2-1D6F6D898995}" dt="2024-12-10T05:17:09.108" v="638" actId="1035"/>
          <ac:picMkLst>
            <pc:docMk/>
            <pc:sldMk cId="3888688317" sldId="265"/>
            <ac:picMk id="115" creationId="{C24BADDC-F10A-11A8-F777-7C28858DA66F}"/>
          </ac:picMkLst>
        </pc:picChg>
        <pc:picChg chg="mod">
          <ac:chgData name="vidit garg" userId="8ae30a01eec24d4b" providerId="LiveId" clId="{BC8D1F97-7870-414C-9CD2-1D6F6D898995}" dt="2024-12-10T05:17:03.367" v="627" actId="1035"/>
          <ac:picMkLst>
            <pc:docMk/>
            <pc:sldMk cId="3888688317" sldId="265"/>
            <ac:picMk id="118" creationId="{6C298D46-A683-AA6C-04E0-C5D4CCAE7CC1}"/>
          </ac:picMkLst>
        </pc:picChg>
        <pc:picChg chg="add mod">
          <ac:chgData name="vidit garg" userId="8ae30a01eec24d4b" providerId="LiveId" clId="{BC8D1F97-7870-414C-9CD2-1D6F6D898995}" dt="2024-12-10T04:40:05.685" v="6" actId="1076"/>
          <ac:picMkLst>
            <pc:docMk/>
            <pc:sldMk cId="3888688317" sldId="265"/>
            <ac:picMk id="1026" creationId="{A33B6BBD-63C3-9A95-3E7B-82E5626682AF}"/>
          </ac:picMkLst>
        </pc:picChg>
      </pc:sldChg>
      <pc:sldChg chg="addSp delSp modSp add mod">
        <pc:chgData name="vidit garg" userId="8ae30a01eec24d4b" providerId="LiveId" clId="{BC8D1F97-7870-414C-9CD2-1D6F6D898995}" dt="2024-12-10T05:14:59.206" v="598" actId="207"/>
        <pc:sldMkLst>
          <pc:docMk/>
          <pc:sldMk cId="1470974154" sldId="266"/>
        </pc:sldMkLst>
        <pc:spChg chg="add mod">
          <ac:chgData name="vidit garg" userId="8ae30a01eec24d4b" providerId="LiveId" clId="{BC8D1F97-7870-414C-9CD2-1D6F6D898995}" dt="2024-12-10T05:13:45.565" v="587" actId="207"/>
          <ac:spMkLst>
            <pc:docMk/>
            <pc:sldMk cId="1470974154" sldId="266"/>
            <ac:spMk id="7" creationId="{0DC47EEE-58A0-6A87-6986-C36D57B88489}"/>
          </ac:spMkLst>
        </pc:spChg>
        <pc:spChg chg="add mod">
          <ac:chgData name="vidit garg" userId="8ae30a01eec24d4b" providerId="LiveId" clId="{BC8D1F97-7870-414C-9CD2-1D6F6D898995}" dt="2024-12-10T04:52:30.223" v="200" actId="207"/>
          <ac:spMkLst>
            <pc:docMk/>
            <pc:sldMk cId="1470974154" sldId="266"/>
            <ac:spMk id="11" creationId="{36723DC0-FA0C-4041-B50B-2ED359F26210}"/>
          </ac:spMkLst>
        </pc:spChg>
        <pc:spChg chg="add mod">
          <ac:chgData name="vidit garg" userId="8ae30a01eec24d4b" providerId="LiveId" clId="{BC8D1F97-7870-414C-9CD2-1D6F6D898995}" dt="2024-12-10T05:14:59.206" v="598" actId="207"/>
          <ac:spMkLst>
            <pc:docMk/>
            <pc:sldMk cId="1470974154" sldId="266"/>
            <ac:spMk id="12" creationId="{B2D3872B-6210-B154-BC45-0FFEFE2878AC}"/>
          </ac:spMkLst>
        </pc:spChg>
        <pc:spChg chg="add mod">
          <ac:chgData name="vidit garg" userId="8ae30a01eec24d4b" providerId="LiveId" clId="{BC8D1F97-7870-414C-9CD2-1D6F6D898995}" dt="2024-12-10T05:14:54.730" v="597" actId="207"/>
          <ac:spMkLst>
            <pc:docMk/>
            <pc:sldMk cId="1470974154" sldId="266"/>
            <ac:spMk id="13" creationId="{D6D4C04B-2ECF-CFF2-5145-A34F5EAC794F}"/>
          </ac:spMkLst>
        </pc:spChg>
        <pc:picChg chg="del">
          <ac:chgData name="vidit garg" userId="8ae30a01eec24d4b" providerId="LiveId" clId="{BC8D1F97-7870-414C-9CD2-1D6F6D898995}" dt="2024-12-10T04:40:25.629" v="8" actId="478"/>
          <ac:picMkLst>
            <pc:docMk/>
            <pc:sldMk cId="1470974154" sldId="266"/>
            <ac:picMk id="5" creationId="{A92EA18D-C2FC-D42E-A139-97BA51D32A34}"/>
          </ac:picMkLst>
        </pc:picChg>
        <pc:picChg chg="add mod">
          <ac:chgData name="vidit garg" userId="8ae30a01eec24d4b" providerId="LiveId" clId="{BC8D1F97-7870-414C-9CD2-1D6F6D898995}" dt="2024-12-10T04:40:39.553" v="9" actId="931"/>
          <ac:picMkLst>
            <pc:docMk/>
            <pc:sldMk cId="1470974154" sldId="266"/>
            <ac:picMk id="6" creationId="{7F0DA233-E74F-7457-BB56-64FA0EC9DA53}"/>
          </ac:picMkLst>
        </pc:picChg>
        <pc:picChg chg="add mod">
          <ac:chgData name="vidit garg" userId="8ae30a01eec24d4b" providerId="LiveId" clId="{BC8D1F97-7870-414C-9CD2-1D6F6D898995}" dt="2024-12-10T04:41:16.677" v="36"/>
          <ac:picMkLst>
            <pc:docMk/>
            <pc:sldMk cId="1470974154" sldId="266"/>
            <ac:picMk id="8" creationId="{9C1B8A81-EFBD-09EB-0FF2-691BC87148F2}"/>
          </ac:picMkLst>
        </pc:picChg>
        <pc:picChg chg="add mod">
          <ac:chgData name="vidit garg" userId="8ae30a01eec24d4b" providerId="LiveId" clId="{BC8D1F97-7870-414C-9CD2-1D6F6D898995}" dt="2024-12-10T04:51:43.816" v="193" actId="14100"/>
          <ac:picMkLst>
            <pc:docMk/>
            <pc:sldMk cId="1470974154" sldId="266"/>
            <ac:picMk id="10" creationId="{E31FDE66-7181-8F51-E5D4-18E3FEFC794C}"/>
          </ac:picMkLst>
        </pc:picChg>
        <pc:cxnChg chg="add mod">
          <ac:chgData name="vidit garg" userId="8ae30a01eec24d4b" providerId="LiveId" clId="{BC8D1F97-7870-414C-9CD2-1D6F6D898995}" dt="2024-12-10T04:54:17.475" v="296" actId="1038"/>
          <ac:cxnSpMkLst>
            <pc:docMk/>
            <pc:sldMk cId="1470974154" sldId="266"/>
            <ac:cxnSpMk id="14" creationId="{433D1053-0750-50A7-D269-5558A62FCC0C}"/>
          </ac:cxnSpMkLst>
        </pc:cxnChg>
      </pc:sldChg>
      <pc:sldChg chg="addSp modSp new ord">
        <pc:chgData name="vidit garg" userId="8ae30a01eec24d4b" providerId="LiveId" clId="{BC8D1F97-7870-414C-9CD2-1D6F6D898995}" dt="2024-12-10T05:24:36.269" v="649"/>
        <pc:sldMkLst>
          <pc:docMk/>
          <pc:sldMk cId="710267347" sldId="267"/>
        </pc:sldMkLst>
        <pc:picChg chg="add mod">
          <ac:chgData name="vidit garg" userId="8ae30a01eec24d4b" providerId="LiveId" clId="{BC8D1F97-7870-414C-9CD2-1D6F6D898995}" dt="2024-12-10T05:24:29.046" v="647" actId="931"/>
          <ac:picMkLst>
            <pc:docMk/>
            <pc:sldMk cId="710267347" sldId="267"/>
            <ac:picMk id="5" creationId="{677C6624-EF53-1FD3-F44B-5F6D27C89117}"/>
          </ac:picMkLst>
        </pc:picChg>
      </pc:sldChg>
      <pc:sldChg chg="new del">
        <pc:chgData name="vidit garg" userId="8ae30a01eec24d4b" providerId="LiveId" clId="{BC8D1F97-7870-414C-9CD2-1D6F6D898995}" dt="2024-12-10T07:25:15.472" v="683" actId="47"/>
        <pc:sldMkLst>
          <pc:docMk/>
          <pc:sldMk cId="547297879" sldId="268"/>
        </pc:sldMkLst>
      </pc:sldChg>
      <pc:sldChg chg="addSp delSp modSp add del mod ord">
        <pc:chgData name="vidit garg" userId="8ae30a01eec24d4b" providerId="LiveId" clId="{BC8D1F97-7870-414C-9CD2-1D6F6D898995}" dt="2024-12-10T05:17:58.678" v="640" actId="47"/>
        <pc:sldMkLst>
          <pc:docMk/>
          <pc:sldMk cId="3406580060" sldId="268"/>
        </pc:sldMkLst>
        <pc:spChg chg="add del mod">
          <ac:chgData name="vidit garg" userId="8ae30a01eec24d4b" providerId="LiveId" clId="{BC8D1F97-7870-414C-9CD2-1D6F6D898995}" dt="2024-12-10T05:09:49.257" v="559" actId="2085"/>
          <ac:spMkLst>
            <pc:docMk/>
            <pc:sldMk cId="3406580060" sldId="268"/>
            <ac:spMk id="88" creationId="{FE8287C0-C417-389A-069A-8730D3B9E473}"/>
          </ac:spMkLst>
        </pc:spChg>
        <pc:spChg chg="mod">
          <ac:chgData name="vidit garg" userId="8ae30a01eec24d4b" providerId="LiveId" clId="{BC8D1F97-7870-414C-9CD2-1D6F6D898995}" dt="2024-12-10T05:09:59.632" v="560" actId="2085"/>
          <ac:spMkLst>
            <pc:docMk/>
            <pc:sldMk cId="3406580060" sldId="268"/>
            <ac:spMk id="89" creationId="{23FCC8AB-4D68-2F68-92C3-BBCF348E7F99}"/>
          </ac:spMkLst>
        </pc:spChg>
        <pc:spChg chg="mod">
          <ac:chgData name="vidit garg" userId="8ae30a01eec24d4b" providerId="LiveId" clId="{BC8D1F97-7870-414C-9CD2-1D6F6D898995}" dt="2024-12-10T05:10:06.507" v="561" actId="2085"/>
          <ac:spMkLst>
            <pc:docMk/>
            <pc:sldMk cId="3406580060" sldId="268"/>
            <ac:spMk id="90" creationId="{3AD8059A-2ED8-9013-996D-ECD1E957BD35}"/>
          </ac:spMkLst>
        </pc:spChg>
      </pc:sldChg>
      <pc:sldChg chg="add del">
        <pc:chgData name="vidit garg" userId="8ae30a01eec24d4b" providerId="LiveId" clId="{BC8D1F97-7870-414C-9CD2-1D6F6D898995}" dt="2024-12-10T05:18:19.985" v="646" actId="47"/>
        <pc:sldMkLst>
          <pc:docMk/>
          <pc:sldMk cId="4018727006" sldId="268"/>
        </pc:sldMkLst>
      </pc:sldChg>
      <pc:sldChg chg="addSp modSp add mod ord">
        <pc:chgData name="vidit garg" userId="8ae30a01eec24d4b" providerId="LiveId" clId="{BC8D1F97-7870-414C-9CD2-1D6F6D898995}" dt="2024-12-10T07:25:26.444" v="684"/>
        <pc:sldMkLst>
          <pc:docMk/>
          <pc:sldMk cId="1724172834" sldId="269"/>
        </pc:sldMkLst>
        <pc:spChg chg="mod">
          <ac:chgData name="vidit garg" userId="8ae30a01eec24d4b" providerId="LiveId" clId="{BC8D1F97-7870-414C-9CD2-1D6F6D898995}" dt="2024-12-10T06:27:48.874" v="660" actId="1038"/>
          <ac:spMkLst>
            <pc:docMk/>
            <pc:sldMk cId="1724172834" sldId="269"/>
            <ac:spMk id="21" creationId="{54D30439-B861-4080-DF7F-F568F85450F5}"/>
          </ac:spMkLst>
        </pc:spChg>
        <pc:spChg chg="mod">
          <ac:chgData name="vidit garg" userId="8ae30a01eec24d4b" providerId="LiveId" clId="{BC8D1F97-7870-414C-9CD2-1D6F6D898995}" dt="2024-12-10T06:28:53.832" v="667" actId="1035"/>
          <ac:spMkLst>
            <pc:docMk/>
            <pc:sldMk cId="1724172834" sldId="269"/>
            <ac:spMk id="22" creationId="{B8F73AD6-FE34-262C-36B5-AB2540F34579}"/>
          </ac:spMkLst>
        </pc:spChg>
        <pc:spChg chg="mod">
          <ac:chgData name="vidit garg" userId="8ae30a01eec24d4b" providerId="LiveId" clId="{BC8D1F97-7870-414C-9CD2-1D6F6D898995}" dt="2024-12-10T06:28:38.851" v="663" actId="255"/>
          <ac:spMkLst>
            <pc:docMk/>
            <pc:sldMk cId="1724172834" sldId="269"/>
            <ac:spMk id="23" creationId="{E28DE81E-6C96-002D-2108-6215C2D5F292}"/>
          </ac:spMkLst>
        </pc:spChg>
        <pc:spChg chg="mod">
          <ac:chgData name="vidit garg" userId="8ae30a01eec24d4b" providerId="LiveId" clId="{BC8D1F97-7870-414C-9CD2-1D6F6D898995}" dt="2024-12-10T06:29:11.072" v="671" actId="1036"/>
          <ac:spMkLst>
            <pc:docMk/>
            <pc:sldMk cId="1724172834" sldId="269"/>
            <ac:spMk id="27" creationId="{F1E8D12C-A549-7F92-3A38-C4BC462A1F49}"/>
          </ac:spMkLst>
        </pc:spChg>
        <pc:spChg chg="mod">
          <ac:chgData name="vidit garg" userId="8ae30a01eec24d4b" providerId="LiveId" clId="{BC8D1F97-7870-414C-9CD2-1D6F6D898995}" dt="2024-12-10T06:29:47.543" v="677" actId="1036"/>
          <ac:spMkLst>
            <pc:docMk/>
            <pc:sldMk cId="1724172834" sldId="269"/>
            <ac:spMk id="28" creationId="{6B10F992-414A-883A-E950-F62D5BAB8349}"/>
          </ac:spMkLst>
        </pc:spChg>
        <pc:spChg chg="mod">
          <ac:chgData name="vidit garg" userId="8ae30a01eec24d4b" providerId="LiveId" clId="{BC8D1F97-7870-414C-9CD2-1D6F6D898995}" dt="2024-12-10T06:30:03.778" v="678" actId="255"/>
          <ac:spMkLst>
            <pc:docMk/>
            <pc:sldMk cId="1724172834" sldId="269"/>
            <ac:spMk id="29" creationId="{1874090F-55B7-1451-8899-4992E51A5E55}"/>
          </ac:spMkLst>
        </pc:spChg>
        <pc:spChg chg="mod">
          <ac:chgData name="vidit garg" userId="8ae30a01eec24d4b" providerId="LiveId" clId="{BC8D1F97-7870-414C-9CD2-1D6F6D898995}" dt="2024-12-10T06:32:21.669" v="681" actId="207"/>
          <ac:spMkLst>
            <pc:docMk/>
            <pc:sldMk cId="1724172834" sldId="269"/>
            <ac:spMk id="31" creationId="{9153A91D-D722-6162-63E4-FE57A455BF15}"/>
          </ac:spMkLst>
        </pc:spChg>
        <pc:spChg chg="mod">
          <ac:chgData name="vidit garg" userId="8ae30a01eec24d4b" providerId="LiveId" clId="{BC8D1F97-7870-414C-9CD2-1D6F6D898995}" dt="2024-12-10T06:32:16.690" v="680" actId="207"/>
          <ac:spMkLst>
            <pc:docMk/>
            <pc:sldMk cId="1724172834" sldId="269"/>
            <ac:spMk id="32" creationId="{FAD1D619-9ABB-41BB-B01D-35FD9F9B928C}"/>
          </ac:spMkLst>
        </pc:spChg>
        <pc:spChg chg="mod">
          <ac:chgData name="vidit garg" userId="8ae30a01eec24d4b" providerId="LiveId" clId="{BC8D1F97-7870-414C-9CD2-1D6F6D898995}" dt="2024-12-10T06:32:27.979" v="682" actId="207"/>
          <ac:spMkLst>
            <pc:docMk/>
            <pc:sldMk cId="1724172834" sldId="269"/>
            <ac:spMk id="34" creationId="{702F2FD6-E972-E50A-608C-CB566F762062}"/>
          </ac:spMkLst>
        </pc:spChg>
        <pc:spChg chg="mod">
          <ac:chgData name="vidit garg" userId="8ae30a01eec24d4b" providerId="LiveId" clId="{BC8D1F97-7870-414C-9CD2-1D6F6D898995}" dt="2024-12-10T06:32:10.392" v="679" actId="207"/>
          <ac:spMkLst>
            <pc:docMk/>
            <pc:sldMk cId="1724172834" sldId="269"/>
            <ac:spMk id="35" creationId="{96B0277F-0856-D146-7E23-E769DE5B56C5}"/>
          </ac:spMkLst>
        </pc:spChg>
        <pc:picChg chg="add mod">
          <ac:chgData name="vidit garg" userId="8ae30a01eec24d4b" providerId="LiveId" clId="{BC8D1F97-7870-414C-9CD2-1D6F6D898995}" dt="2024-12-10T07:25:26.444" v="684"/>
          <ac:picMkLst>
            <pc:docMk/>
            <pc:sldMk cId="1724172834" sldId="269"/>
            <ac:picMk id="3" creationId="{2EB830A8-B676-8301-A1D4-F586D52B3BB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1600" b="1">
                <a:solidFill>
                  <a:schemeClr val="tx1"/>
                </a:solidFill>
              </a:rPr>
              <a:t>Potential Reasons for Growth Stagnation</a:t>
            </a:r>
          </a:p>
        </c:rich>
      </c:tx>
      <c:layout>
        <c:manualLayout>
          <c:xMode val="edge"/>
          <c:yMode val="edge"/>
          <c:x val="0.13637765731140375"/>
          <c:y val="0.115478690999027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Hygiene Concerns</c:v>
                </c:pt>
                <c:pt idx="1">
                  <c:v>Lack of Awareness </c:v>
                </c:pt>
                <c:pt idx="2">
                  <c:v>Social Stigma</c:v>
                </c:pt>
                <c:pt idx="3">
                  <c:v>Limited Options in Thrift Market</c:v>
                </c:pt>
                <c:pt idx="4">
                  <c:v>Misconception about Quality</c:v>
                </c:pt>
                <c:pt idx="5">
                  <c:v>Limited Sustainability Awareness 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0.45</c:v>
                </c:pt>
                <c:pt idx="1">
                  <c:v>0.2</c:v>
                </c:pt>
                <c:pt idx="2">
                  <c:v>0.35</c:v>
                </c:pt>
                <c:pt idx="3">
                  <c:v>0.12</c:v>
                </c:pt>
                <c:pt idx="4">
                  <c:v>0.36</c:v>
                </c:pt>
                <c:pt idx="5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8C-40BA-A10A-BC2391A8AA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Hygiene Concerns</c:v>
                </c:pt>
                <c:pt idx="1">
                  <c:v>Lack of Awareness </c:v>
                </c:pt>
                <c:pt idx="2">
                  <c:v>Social Stigma</c:v>
                </c:pt>
                <c:pt idx="3">
                  <c:v>Limited Options in Thrift Market</c:v>
                </c:pt>
                <c:pt idx="4">
                  <c:v>Misconception about Quality</c:v>
                </c:pt>
                <c:pt idx="5">
                  <c:v>Limited Sustainability Awareness 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B48C-40BA-A10A-BC2391A8AA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Hygiene Concerns</c:v>
                </c:pt>
                <c:pt idx="1">
                  <c:v>Lack of Awareness </c:v>
                </c:pt>
                <c:pt idx="2">
                  <c:v>Social Stigma</c:v>
                </c:pt>
                <c:pt idx="3">
                  <c:v>Limited Options in Thrift Market</c:v>
                </c:pt>
                <c:pt idx="4">
                  <c:v>Misconception about Quality</c:v>
                </c:pt>
                <c:pt idx="5">
                  <c:v>Limited Sustainability Awareness 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B48C-40BA-A10A-BC2391A8AA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58037040"/>
        <c:axId val="1285491856"/>
      </c:barChart>
      <c:catAx>
        <c:axId val="1258037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5491856"/>
        <c:crosses val="autoZero"/>
        <c:auto val="1"/>
        <c:lblAlgn val="l"/>
        <c:lblOffset val="100"/>
        <c:noMultiLvlLbl val="0"/>
      </c:catAx>
      <c:valAx>
        <c:axId val="1285491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3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0.53809</cdr:y>
    </cdr:from>
    <cdr:to>
      <cdr:x>0.18968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8F7F01A-CCB6-AFE2-732C-A1FBDCD7827B}"/>
            </a:ext>
          </a:extLst>
        </cdr:cNvPr>
        <cdr:cNvSpPr txBox="1"/>
      </cdr:nvSpPr>
      <cdr:spPr>
        <a:xfrm xmlns:a="http://schemas.openxmlformats.org/drawingml/2006/main">
          <a:off x="-4797839" y="106518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kern="1200" dirty="0"/>
        </a:p>
      </cdr:txBody>
    </cdr:sp>
  </cdr:relSizeAnchor>
  <cdr:relSizeAnchor xmlns:cdr="http://schemas.openxmlformats.org/drawingml/2006/chartDrawing">
    <cdr:from>
      <cdr:x>0.14209</cdr:x>
      <cdr:y>0.06126</cdr:y>
    </cdr:from>
    <cdr:to>
      <cdr:x>0.33177</cdr:x>
      <cdr:y>0.52318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97BC5D2E-6D86-238B-9141-FF516B3108E4}"/>
            </a:ext>
          </a:extLst>
        </cdr:cNvPr>
        <cdr:cNvSpPr txBox="1"/>
      </cdr:nvSpPr>
      <cdr:spPr>
        <a:xfrm xmlns:a="http://schemas.openxmlformats.org/drawingml/2006/main">
          <a:off x="684965" y="12127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kern="12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D2624-647D-4EBA-B1A4-413D1EBF574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E9EA9-3BC4-4B1C-BA7D-AB3B3D6F4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39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9EA9-3BC4-4B1C-BA7D-AB3B3D6F4D2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13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8204D-96FB-46A9-9091-E7036614ABF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05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5C73-7E15-7739-2DD1-379600A64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2955A-BA45-7275-74D6-17942DEBE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44CEE-349D-9F97-0B4D-74E6EA43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96551-DBC5-0125-D9C6-06563B02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EADC-DF7D-65E2-F65F-4A3DFED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87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7FA0-22A5-4EEE-D712-11AFBDA4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A16C3-068C-4C21-F4B3-4A01B3780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CB608-015F-A5E0-AC78-198EC50C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1C6AD-9913-66F7-CCE2-4E3111B3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607C9-1A9C-2CD3-2908-79846AAB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4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0ED13-6361-DFE2-FA3A-0AB712AB6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D738B-B399-D0AA-43AD-A515540E7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19C7-0520-5D06-DE87-6BAC745C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38029-C80D-5C6A-7FD4-54265E37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53B2D-8699-8AE3-CC8B-0B45E736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6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8DA4-E2C6-3257-BCB6-87FFAD96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69B45-9D9B-8B49-2F93-F5ED8D43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42390-9631-7CA5-AF28-01C1FC99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1FC6C-6D4B-E403-CB08-9CDE23D9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1B084-4427-E361-DB50-A93C82C1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51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2359-5251-582D-E4DD-BF6EE365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2F83B-895E-CAD9-C812-3199953C2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264E3-46BF-5C03-E886-96E240B4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049A2-EC69-BCB0-6CD8-322B35C3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EAE4-42DA-CF7D-25D8-4DDAE1F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02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B1BD-2CF2-2CF8-CFF4-ED62E64C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F78A-C680-A63F-A0FD-019D76590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CFF39-8652-50CF-509A-1B2926E1D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721A2-5B51-E04C-CABE-F8F843170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F2730-3AE1-2969-C371-23E5135A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A6C1D-6058-281B-4F73-1A501D92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74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CF36-1450-6E19-C674-0043C7E5D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747B0-FEB0-B52C-E1B7-6D06EB791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F2B6D-812F-D0BE-5670-5AD3735CC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1D946-A534-B86F-71AB-A7A4D2C80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E70C4-80FE-7F61-6949-21A9E001A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0F1EA-6EFF-B8C5-A8F5-FA09DDA1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41EA4-7717-E316-14BB-F6F43B98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0655D-A931-058A-1654-F9813E6D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12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82E7-E6D3-2F39-5512-ED5A4E7F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1D678-8CA4-71B2-7F8E-140BF8A1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4A661-EE0C-8B48-8A54-8A7702F7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9A6A3-3FCB-8A02-D2DA-85158605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0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3B907-370E-346D-A2BD-B7F34ED1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7A8EE-511D-F27B-AF4C-70B27B45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0A8A8-58D5-A16E-860D-8A33F7EF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31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1402-6AC0-3F12-7C99-B9367E90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55BFB-AA36-87AE-5977-0A5FEEB95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38D3B-18BA-77ED-9568-F67530A1C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CBFD5-4F36-949C-D450-A3674254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B89AA-266C-694D-5D65-4106AE858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E3646-BFAA-00A6-EFC1-B7AB4E9C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05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75E7E-BC3D-960F-E05F-8E642D65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2E6B8-5634-D7E8-0826-C63027722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58A7A-0227-B35B-D588-70CEBD33B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3E330-D5F4-3C7E-07AD-6859ED1EB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416BE-EF70-5C5B-FEB8-C5036545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74D6C-D53B-F41B-C57E-004D014E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41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F73FF-E9E2-37BE-070A-61CFECF88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585C3-6671-08AA-882E-3DD2E5ACD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6C49B-8207-6A17-6C03-729C30620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C6DA-10B5-4D84-BB3F-6255289394E9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1160-4C28-7C24-6EE7-14F7E7EE6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29894-3EC2-B4C6-92A1-1C2E0CD50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16453-6CEE-43AE-B8C0-6EC48F8D4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3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hart" Target="../charts/chart1.xml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e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jpeg"/><Relationship Id="rId10" Type="http://schemas.openxmlformats.org/officeDocument/2006/relationships/image" Target="../media/image8.png"/><Relationship Id="rId19" Type="http://schemas.openxmlformats.org/officeDocument/2006/relationships/image" Target="../media/image16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28" Type="http://schemas.openxmlformats.org/officeDocument/2006/relationships/image" Target="../media/image17.png"/><Relationship Id="rId10" Type="http://schemas.openxmlformats.org/officeDocument/2006/relationships/image" Target="../media/image25.png"/><Relationship Id="rId19" Type="http://schemas.openxmlformats.org/officeDocument/2006/relationships/image" Target="../media/image34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C14582-567E-A674-7E0E-94E58F703EFC}"/>
              </a:ext>
            </a:extLst>
          </p:cNvPr>
          <p:cNvCxnSpPr>
            <a:cxnSpLocks/>
          </p:cNvCxnSpPr>
          <p:nvPr/>
        </p:nvCxnSpPr>
        <p:spPr>
          <a:xfrm>
            <a:off x="78739" y="857628"/>
            <a:ext cx="120016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6BAFE-E46B-A142-188E-338348717E30}"/>
              </a:ext>
            </a:extLst>
          </p:cNvPr>
          <p:cNvCxnSpPr>
            <a:cxnSpLocks/>
          </p:cNvCxnSpPr>
          <p:nvPr/>
        </p:nvCxnSpPr>
        <p:spPr>
          <a:xfrm>
            <a:off x="95187" y="6389896"/>
            <a:ext cx="120016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ED054BB-56C0-2D30-08E0-C797CD80414A}"/>
              </a:ext>
            </a:extLst>
          </p:cNvPr>
          <p:cNvSpPr/>
          <p:nvPr/>
        </p:nvSpPr>
        <p:spPr>
          <a:xfrm>
            <a:off x="1" y="0"/>
            <a:ext cx="8564880" cy="148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D88B06-2523-4448-9F0D-72B237CED380}"/>
              </a:ext>
            </a:extLst>
          </p:cNvPr>
          <p:cNvSpPr/>
          <p:nvPr/>
        </p:nvSpPr>
        <p:spPr>
          <a:xfrm>
            <a:off x="8565134" y="-436"/>
            <a:ext cx="3626865" cy="1488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70AD813-26D6-3275-87A0-CFC0E3927454}"/>
              </a:ext>
            </a:extLst>
          </p:cNvPr>
          <p:cNvSpPr/>
          <p:nvPr/>
        </p:nvSpPr>
        <p:spPr>
          <a:xfrm>
            <a:off x="81280" y="914420"/>
            <a:ext cx="4521200" cy="264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Industry Overview</a:t>
            </a:r>
            <a:endParaRPr lang="en-IN" sz="14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D4B4E6-FFC2-470E-7D10-EDBCE9EE59C7}"/>
              </a:ext>
            </a:extLst>
          </p:cNvPr>
          <p:cNvSpPr/>
          <p:nvPr/>
        </p:nvSpPr>
        <p:spPr>
          <a:xfrm>
            <a:off x="4907280" y="914421"/>
            <a:ext cx="7193280" cy="264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Consumer Segmentation </a:t>
            </a:r>
            <a:endParaRPr lang="en-IN" sz="1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12A587-C91E-8E5F-9C4C-930A9C5801CB}"/>
              </a:ext>
            </a:extLst>
          </p:cNvPr>
          <p:cNvSpPr txBox="1"/>
          <p:nvPr/>
        </p:nvSpPr>
        <p:spPr>
          <a:xfrm>
            <a:off x="5410200" y="1222161"/>
            <a:ext cx="14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DEMOGRAPHIC</a:t>
            </a:r>
            <a:endParaRPr lang="en-IN" sz="1400" b="1" i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C946BF-7EBC-D449-C3A1-8BE04A1050D7}"/>
              </a:ext>
            </a:extLst>
          </p:cNvPr>
          <p:cNvSpPr txBox="1"/>
          <p:nvPr/>
        </p:nvSpPr>
        <p:spPr>
          <a:xfrm>
            <a:off x="7792720" y="1222162"/>
            <a:ext cx="153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PSYCHOGRAPHIC</a:t>
            </a:r>
            <a:endParaRPr lang="en-IN" sz="1400" b="1" i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A1C7E0-3A59-CC9E-73BD-CEE229E678D9}"/>
              </a:ext>
            </a:extLst>
          </p:cNvPr>
          <p:cNvSpPr txBox="1"/>
          <p:nvPr/>
        </p:nvSpPr>
        <p:spPr>
          <a:xfrm>
            <a:off x="10358120" y="1222162"/>
            <a:ext cx="14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BEHAVIORAL </a:t>
            </a:r>
            <a:endParaRPr lang="en-IN" sz="1400" b="1" i="1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703C42-BF3E-C3F8-3E28-9D44124A949B}"/>
              </a:ext>
            </a:extLst>
          </p:cNvPr>
          <p:cNvCxnSpPr>
            <a:cxnSpLocks/>
          </p:cNvCxnSpPr>
          <p:nvPr/>
        </p:nvCxnSpPr>
        <p:spPr>
          <a:xfrm>
            <a:off x="4907280" y="1529938"/>
            <a:ext cx="22352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A41885D-F825-011B-E765-084F73A29695}"/>
              </a:ext>
            </a:extLst>
          </p:cNvPr>
          <p:cNvCxnSpPr>
            <a:cxnSpLocks/>
          </p:cNvCxnSpPr>
          <p:nvPr/>
        </p:nvCxnSpPr>
        <p:spPr>
          <a:xfrm>
            <a:off x="7386320" y="1529938"/>
            <a:ext cx="22352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FA41A48-5F25-FCB9-94E0-D508063680E9}"/>
              </a:ext>
            </a:extLst>
          </p:cNvPr>
          <p:cNvCxnSpPr>
            <a:cxnSpLocks/>
          </p:cNvCxnSpPr>
          <p:nvPr/>
        </p:nvCxnSpPr>
        <p:spPr>
          <a:xfrm>
            <a:off x="9845040" y="1529938"/>
            <a:ext cx="22352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2C380B8-5373-BAD4-3A0B-0C8CE4220C7D}"/>
              </a:ext>
            </a:extLst>
          </p:cNvPr>
          <p:cNvCxnSpPr>
            <a:cxnSpLocks/>
          </p:cNvCxnSpPr>
          <p:nvPr/>
        </p:nvCxnSpPr>
        <p:spPr>
          <a:xfrm>
            <a:off x="4744720" y="891560"/>
            <a:ext cx="0" cy="541946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1B4435D-333D-199A-27F1-FE2C6BE23E33}"/>
              </a:ext>
            </a:extLst>
          </p:cNvPr>
          <p:cNvSpPr txBox="1"/>
          <p:nvPr/>
        </p:nvSpPr>
        <p:spPr>
          <a:xfrm>
            <a:off x="81281" y="1222161"/>
            <a:ext cx="217424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i="1" dirty="0"/>
              <a:t>The thrifting clothing industry involves the buying and selling of pre-owned, second-hand, or vintage clothing.</a:t>
            </a:r>
            <a:endParaRPr lang="en-IN" sz="1200" i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0837B2-CDBD-8B61-0377-10DD8F35C3A7}"/>
              </a:ext>
            </a:extLst>
          </p:cNvPr>
          <p:cNvSpPr/>
          <p:nvPr/>
        </p:nvSpPr>
        <p:spPr>
          <a:xfrm>
            <a:off x="84366" y="2084469"/>
            <a:ext cx="2148003" cy="10516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1BD24E-BAC5-FE95-DA8D-420B9764438C}"/>
              </a:ext>
            </a:extLst>
          </p:cNvPr>
          <p:cNvSpPr txBox="1"/>
          <p:nvPr/>
        </p:nvSpPr>
        <p:spPr>
          <a:xfrm>
            <a:off x="59351" y="2138578"/>
            <a:ext cx="1482174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6000"/>
              </a:lnSpc>
            </a:pPr>
            <a:r>
              <a:rPr lang="en-IN" sz="1400" b="1" dirty="0">
                <a:solidFill>
                  <a:srgbClr val="FF0000"/>
                </a:solidFill>
              </a:rPr>
              <a:t>$1.8 Billion </a:t>
            </a:r>
            <a:r>
              <a:rPr lang="en-IN" sz="1200" b="1" dirty="0"/>
              <a:t>Industry (India, 2023)</a:t>
            </a:r>
            <a:endParaRPr lang="en-IN" sz="1400" b="1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AEA5EE5-75F6-B81E-C148-06B61A857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73" y="2376829"/>
            <a:ext cx="416198" cy="59078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91B4935-7219-56C2-B027-FFC2274EB8F7}"/>
              </a:ext>
            </a:extLst>
          </p:cNvPr>
          <p:cNvSpPr txBox="1"/>
          <p:nvPr/>
        </p:nvSpPr>
        <p:spPr>
          <a:xfrm>
            <a:off x="-22663" y="2600264"/>
            <a:ext cx="161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With </a:t>
            </a:r>
            <a:r>
              <a:rPr lang="en-US" sz="1400" b="1" dirty="0">
                <a:solidFill>
                  <a:srgbClr val="FF0000"/>
                </a:solidFill>
              </a:rPr>
              <a:t>14.01%    CAGR</a:t>
            </a:r>
            <a:r>
              <a:rPr lang="en-US" sz="1200" b="1" dirty="0"/>
              <a:t> through 2028</a:t>
            </a:r>
            <a:endParaRPr lang="en-IN" sz="1200" b="1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ACCA8B2-D719-734D-93B3-111AEA5AF188}"/>
              </a:ext>
            </a:extLst>
          </p:cNvPr>
          <p:cNvCxnSpPr/>
          <p:nvPr/>
        </p:nvCxnSpPr>
        <p:spPr>
          <a:xfrm>
            <a:off x="1519829" y="2146966"/>
            <a:ext cx="0" cy="9117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A0A87B54-B6C8-08F6-44AA-425BEADAD164}"/>
              </a:ext>
            </a:extLst>
          </p:cNvPr>
          <p:cNvSpPr/>
          <p:nvPr/>
        </p:nvSpPr>
        <p:spPr>
          <a:xfrm>
            <a:off x="2316480" y="1222161"/>
            <a:ext cx="2285998" cy="2640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Growth Drivers</a:t>
            </a:r>
            <a:endParaRPr lang="en-IN" sz="1400" b="1" i="1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ECCD2E-1E20-3DAE-CA51-9BDDF95B260C}"/>
              </a:ext>
            </a:extLst>
          </p:cNvPr>
          <p:cNvSpPr/>
          <p:nvPr/>
        </p:nvSpPr>
        <p:spPr>
          <a:xfrm>
            <a:off x="2316483" y="1534355"/>
            <a:ext cx="2285995" cy="352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chemeClr val="tx1"/>
                </a:solidFill>
              </a:rPr>
              <a:t>Increased </a:t>
            </a:r>
            <a:r>
              <a:rPr lang="en-US" sz="1200" i="1" dirty="0">
                <a:solidFill>
                  <a:srgbClr val="00B050"/>
                </a:solidFill>
              </a:rPr>
              <a:t>Sustainability Awareness</a:t>
            </a:r>
            <a:endParaRPr lang="en-IN" sz="1200" i="1" dirty="0">
              <a:solidFill>
                <a:srgbClr val="00B05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E234AF-48C4-1D6A-D7F0-1A13329DB902}"/>
              </a:ext>
            </a:extLst>
          </p:cNvPr>
          <p:cNvSpPr/>
          <p:nvPr/>
        </p:nvSpPr>
        <p:spPr>
          <a:xfrm>
            <a:off x="2316483" y="1942778"/>
            <a:ext cx="2285995" cy="352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/>
            <a:r>
              <a:rPr lang="en-US" sz="1200" i="1" dirty="0">
                <a:solidFill>
                  <a:srgbClr val="00B050"/>
                </a:solidFill>
              </a:rPr>
              <a:t>Affordability,</a:t>
            </a:r>
            <a:r>
              <a:rPr lang="en-US" sz="1200" i="1" dirty="0">
                <a:solidFill>
                  <a:schemeClr val="tx1"/>
                </a:solidFill>
              </a:rPr>
              <a:t> especially students and young adults</a:t>
            </a:r>
            <a:endParaRPr lang="en-IN" sz="1200" i="1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F2C3B3F-F2B5-8031-BD47-9E556D6664B0}"/>
              </a:ext>
            </a:extLst>
          </p:cNvPr>
          <p:cNvSpPr/>
          <p:nvPr/>
        </p:nvSpPr>
        <p:spPr>
          <a:xfrm>
            <a:off x="2316483" y="2346296"/>
            <a:ext cx="2285995" cy="352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Uniqueness and                                “retro" fashion trend 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49E5A79-9D46-E1B5-4959-0ECF5D260748}"/>
              </a:ext>
            </a:extLst>
          </p:cNvPr>
          <p:cNvSpPr/>
          <p:nvPr/>
        </p:nvSpPr>
        <p:spPr>
          <a:xfrm>
            <a:off x="2316483" y="2751049"/>
            <a:ext cx="2285995" cy="352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Influencers promoting it               as a "trendy" lifestyle.</a:t>
            </a:r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A0F5119-1F30-C9FA-B1C7-15A30BA3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865" y="1555864"/>
            <a:ext cx="385823" cy="31728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DA9F678-B03E-DEFB-0DBC-1AB969CDF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635" y="1967869"/>
            <a:ext cx="492223" cy="30264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2DD104A-5266-D301-DA5B-EF1D81E37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241" y="2332149"/>
            <a:ext cx="378297" cy="37829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06E65DF-D154-A9D9-2D61-5C56C695C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003" y="2774894"/>
            <a:ext cx="464705" cy="30981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E8287C0-C417-389A-069A-8730D3B9E473}"/>
              </a:ext>
            </a:extLst>
          </p:cNvPr>
          <p:cNvSpPr/>
          <p:nvPr/>
        </p:nvSpPr>
        <p:spPr>
          <a:xfrm>
            <a:off x="4907280" y="1579784"/>
            <a:ext cx="2235198" cy="20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Age Group</a:t>
            </a:r>
            <a:endParaRPr lang="en-IN" sz="1400" b="1" i="1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3FCC8AB-4D68-2F68-92C3-BBCF348E7F99}"/>
              </a:ext>
            </a:extLst>
          </p:cNvPr>
          <p:cNvSpPr/>
          <p:nvPr/>
        </p:nvSpPr>
        <p:spPr>
          <a:xfrm>
            <a:off x="7386320" y="1578672"/>
            <a:ext cx="2235198" cy="20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Lifestyle</a:t>
            </a:r>
            <a:endParaRPr lang="en-IN" sz="1400" b="1" i="1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AD8059A-2ED8-9013-996D-ECD1E957BD35}"/>
              </a:ext>
            </a:extLst>
          </p:cNvPr>
          <p:cNvSpPr/>
          <p:nvPr/>
        </p:nvSpPr>
        <p:spPr>
          <a:xfrm>
            <a:off x="9845040" y="1578672"/>
            <a:ext cx="2235198" cy="20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i="1">
                <a:solidFill>
                  <a:schemeClr val="tx1"/>
                </a:solidFill>
              </a:rPr>
              <a:t>Usage Rate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0EAAD8-EAC0-C24D-A5A0-C78B2BBA8CDB}"/>
              </a:ext>
            </a:extLst>
          </p:cNvPr>
          <p:cNvSpPr txBox="1"/>
          <p:nvPr/>
        </p:nvSpPr>
        <p:spPr>
          <a:xfrm>
            <a:off x="4942006" y="1778712"/>
            <a:ext cx="218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1" dirty="0"/>
              <a:t>Primarily Gen Z and Millennials </a:t>
            </a:r>
            <a:r>
              <a:rPr lang="en-US" sz="1200" b="1" i="1" dirty="0">
                <a:solidFill>
                  <a:srgbClr val="00B050"/>
                </a:solidFill>
              </a:rPr>
              <a:t>(ages 18-35) </a:t>
            </a:r>
            <a:r>
              <a:rPr lang="en-US" sz="1200" i="1" dirty="0"/>
              <a:t>who prioritize sustainability, uniqueness, and personalized fashion.</a:t>
            </a:r>
            <a:endParaRPr lang="en-IN" sz="1200" i="1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1EE3EFA-89B2-B5C7-A2E7-449135B0CB1F}"/>
              </a:ext>
            </a:extLst>
          </p:cNvPr>
          <p:cNvSpPr/>
          <p:nvPr/>
        </p:nvSpPr>
        <p:spPr>
          <a:xfrm>
            <a:off x="4920782" y="2573590"/>
            <a:ext cx="2235198" cy="20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Income Level</a:t>
            </a:r>
            <a:endParaRPr lang="en-IN" sz="1400" b="1" i="1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8F1B42-8437-5700-4CBF-24878FE80139}"/>
              </a:ext>
            </a:extLst>
          </p:cNvPr>
          <p:cNvCxnSpPr>
            <a:cxnSpLocks/>
            <a:stCxn id="92" idx="2"/>
          </p:cNvCxnSpPr>
          <p:nvPr/>
        </p:nvCxnSpPr>
        <p:spPr>
          <a:xfrm flipH="1">
            <a:off x="5509549" y="2773630"/>
            <a:ext cx="528832" cy="15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E1264D-BD4D-EFB8-EE2B-ABD7176DAA60}"/>
              </a:ext>
            </a:extLst>
          </p:cNvPr>
          <p:cNvCxnSpPr>
            <a:cxnSpLocks/>
          </p:cNvCxnSpPr>
          <p:nvPr/>
        </p:nvCxnSpPr>
        <p:spPr>
          <a:xfrm rot="12900000" flipH="1">
            <a:off x="6051569" y="2791559"/>
            <a:ext cx="528832" cy="15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61077B3-A265-FEF2-1D2D-C66F1B95447A}"/>
              </a:ext>
            </a:extLst>
          </p:cNvPr>
          <p:cNvSpPr txBox="1"/>
          <p:nvPr/>
        </p:nvSpPr>
        <p:spPr>
          <a:xfrm>
            <a:off x="4930748" y="2930655"/>
            <a:ext cx="1195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Middle Income</a:t>
            </a:r>
            <a:endParaRPr lang="en-IN" sz="12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0AB07F0-CD49-6809-7475-FF4619851B20}"/>
              </a:ext>
            </a:extLst>
          </p:cNvPr>
          <p:cNvSpPr txBox="1"/>
          <p:nvPr/>
        </p:nvSpPr>
        <p:spPr>
          <a:xfrm>
            <a:off x="6118315" y="2930655"/>
            <a:ext cx="1195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High Income</a:t>
            </a:r>
            <a:endParaRPr lang="en-IN" sz="12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2B3373-71AE-9366-EEF2-5040A61FF28E}"/>
              </a:ext>
            </a:extLst>
          </p:cNvPr>
          <p:cNvSpPr txBox="1"/>
          <p:nvPr/>
        </p:nvSpPr>
        <p:spPr>
          <a:xfrm>
            <a:off x="8150256" y="1778712"/>
            <a:ext cx="12136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Eco-conscious</a:t>
            </a:r>
            <a:endParaRPr lang="en-IN" sz="13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AD5F1B-9F31-0647-6BE7-3181230BAD3B}"/>
              </a:ext>
            </a:extLst>
          </p:cNvPr>
          <p:cNvSpPr txBox="1"/>
          <p:nvPr/>
        </p:nvSpPr>
        <p:spPr>
          <a:xfrm>
            <a:off x="7988143" y="1963377"/>
            <a:ext cx="186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Consumers who prefer Environment to Fashion</a:t>
            </a:r>
            <a:endParaRPr lang="en-IN" sz="12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52BCBD-72AB-4779-E53B-9AC29BD8A9A7}"/>
              </a:ext>
            </a:extLst>
          </p:cNvPr>
          <p:cNvSpPr txBox="1"/>
          <p:nvPr/>
        </p:nvSpPr>
        <p:spPr>
          <a:xfrm>
            <a:off x="7632859" y="2460117"/>
            <a:ext cx="21843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/>
              <a:t>Socially Conscious Shoppers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6DE2B8F-A436-C873-3E48-9E7815089BEC}"/>
              </a:ext>
            </a:extLst>
          </p:cNvPr>
          <p:cNvSpPr txBox="1"/>
          <p:nvPr/>
        </p:nvSpPr>
        <p:spPr>
          <a:xfrm>
            <a:off x="8006953" y="2653582"/>
            <a:ext cx="15388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Who want to stand out with their clothing choices.</a:t>
            </a:r>
            <a:endParaRPr lang="en-IN" sz="1100" i="1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219C5C3-F143-E05C-430E-01C382BAF3AD}"/>
              </a:ext>
            </a:extLst>
          </p:cNvPr>
          <p:cNvCxnSpPr>
            <a:cxnSpLocks/>
          </p:cNvCxnSpPr>
          <p:nvPr/>
        </p:nvCxnSpPr>
        <p:spPr>
          <a:xfrm>
            <a:off x="7386320" y="2419471"/>
            <a:ext cx="2235198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E692894-0551-8CC3-2980-034774DA5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015" y="1937511"/>
            <a:ext cx="383796" cy="38379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27308B24-C8B5-FB82-E7C8-4D4897BA73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2007" y="2655669"/>
            <a:ext cx="430887" cy="43088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15C19FF-BA50-614E-22A5-7CE0E5FAFAF6}"/>
              </a:ext>
            </a:extLst>
          </p:cNvPr>
          <p:cNvSpPr txBox="1"/>
          <p:nvPr/>
        </p:nvSpPr>
        <p:spPr>
          <a:xfrm>
            <a:off x="9784267" y="1784451"/>
            <a:ext cx="240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1" dirty="0"/>
              <a:t>Buyers may </a:t>
            </a:r>
            <a:r>
              <a:rPr lang="en-US" sz="1200" b="1" i="1" dirty="0">
                <a:solidFill>
                  <a:srgbClr val="00B050"/>
                </a:solidFill>
              </a:rPr>
              <a:t>purchase seasonally </a:t>
            </a:r>
            <a:r>
              <a:rPr lang="en-US" sz="1200" i="1" dirty="0"/>
              <a:t>(especially during fall/winter) when demand for jackets and vests peaks.</a:t>
            </a:r>
            <a:endParaRPr lang="en-IN" sz="1200" i="1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6AEFFA3-727B-EA94-6C38-C2DC6A959B72}"/>
              </a:ext>
            </a:extLst>
          </p:cNvPr>
          <p:cNvSpPr/>
          <p:nvPr/>
        </p:nvSpPr>
        <p:spPr>
          <a:xfrm>
            <a:off x="9847420" y="2415503"/>
            <a:ext cx="2235198" cy="20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Brand Loyalty </a:t>
            </a:r>
            <a:endParaRPr lang="en-IN" sz="1400" b="1" i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226B57-AA79-F16A-CE82-11EF1EDA4947}"/>
              </a:ext>
            </a:extLst>
          </p:cNvPr>
          <p:cNvSpPr txBox="1"/>
          <p:nvPr/>
        </p:nvSpPr>
        <p:spPr>
          <a:xfrm>
            <a:off x="9784266" y="2602861"/>
            <a:ext cx="2323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1" dirty="0"/>
              <a:t>The brand focuses on driving </a:t>
            </a:r>
            <a:r>
              <a:rPr lang="en-US" sz="1200" b="1" i="1" dirty="0">
                <a:solidFill>
                  <a:srgbClr val="00B050"/>
                </a:solidFill>
              </a:rPr>
              <a:t>repeat purchases </a:t>
            </a:r>
            <a:r>
              <a:rPr lang="en-US" sz="1200" i="1" dirty="0"/>
              <a:t>and fostering a </a:t>
            </a:r>
            <a:r>
              <a:rPr lang="en-US" sz="1200" b="1" i="1" dirty="0">
                <a:solidFill>
                  <a:srgbClr val="00B050"/>
                </a:solidFill>
              </a:rPr>
              <a:t>loyal customers base.</a:t>
            </a:r>
            <a:endParaRPr lang="en-IN" sz="1200" b="1" i="1" dirty="0">
              <a:solidFill>
                <a:srgbClr val="00B050"/>
              </a:solidFill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8795721-5A41-F00B-82B2-42A594D049ED}"/>
              </a:ext>
            </a:extLst>
          </p:cNvPr>
          <p:cNvCxnSpPr>
            <a:cxnSpLocks/>
          </p:cNvCxnSpPr>
          <p:nvPr/>
        </p:nvCxnSpPr>
        <p:spPr>
          <a:xfrm>
            <a:off x="4895557" y="3222894"/>
            <a:ext cx="7200353" cy="964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E31C23-606B-8811-C10F-9288048427D6}"/>
              </a:ext>
            </a:extLst>
          </p:cNvPr>
          <p:cNvCxnSpPr>
            <a:cxnSpLocks/>
          </p:cNvCxnSpPr>
          <p:nvPr/>
        </p:nvCxnSpPr>
        <p:spPr>
          <a:xfrm flipH="1" flipV="1">
            <a:off x="81280" y="3218712"/>
            <a:ext cx="4521198" cy="138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181179B-3E27-18EC-9003-3A46E4EFF8B8}"/>
              </a:ext>
            </a:extLst>
          </p:cNvPr>
          <p:cNvSpPr/>
          <p:nvPr/>
        </p:nvSpPr>
        <p:spPr>
          <a:xfrm>
            <a:off x="81280" y="3311375"/>
            <a:ext cx="4521198" cy="239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Revive Threads Overview</a:t>
            </a:r>
            <a:endParaRPr lang="en-IN" sz="1400" b="1" i="1" dirty="0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3AFB1E-0221-B9F4-AFFE-C2BA253864BC}"/>
              </a:ext>
            </a:extLst>
          </p:cNvPr>
          <p:cNvSpPr txBox="1"/>
          <p:nvPr/>
        </p:nvSpPr>
        <p:spPr>
          <a:xfrm>
            <a:off x="30480" y="3565294"/>
            <a:ext cx="457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Revive Threads India is a pioneering thrifting store operating in the burgeoning second-hand clothing market</a:t>
            </a:r>
            <a:endParaRPr lang="en-IN" sz="1200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4941D76-DBF6-34B3-6D3C-2A060FD645C1}"/>
              </a:ext>
            </a:extLst>
          </p:cNvPr>
          <p:cNvSpPr txBox="1"/>
          <p:nvPr/>
        </p:nvSpPr>
        <p:spPr>
          <a:xfrm>
            <a:off x="69705" y="351342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</a:t>
            </a:r>
            <a:endParaRPr lang="en-IN" sz="20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10248B6-CA10-2A97-FBE9-060976F41E4C}"/>
              </a:ext>
            </a:extLst>
          </p:cNvPr>
          <p:cNvSpPr txBox="1"/>
          <p:nvPr/>
        </p:nvSpPr>
        <p:spPr>
          <a:xfrm>
            <a:off x="3543137" y="3712274"/>
            <a:ext cx="287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”</a:t>
            </a:r>
            <a:endParaRPr lang="en-IN" sz="2000" b="1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2CB4228-8F4C-93CB-9FCB-C83433BBF1B1}"/>
              </a:ext>
            </a:extLst>
          </p:cNvPr>
          <p:cNvSpPr/>
          <p:nvPr/>
        </p:nvSpPr>
        <p:spPr>
          <a:xfrm>
            <a:off x="81280" y="4015235"/>
            <a:ext cx="4571998" cy="11434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200" b="1" i="1" dirty="0">
                <a:solidFill>
                  <a:schemeClr val="tx1"/>
                </a:solidFill>
              </a:rPr>
              <a:t>Mission: </a:t>
            </a: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o make fashion </a:t>
            </a:r>
            <a:r>
              <a:rPr lang="en-US" sz="1200" b="1" i="1" dirty="0">
                <a:solidFill>
                  <a:srgbClr val="00B050"/>
                </a:solidFill>
              </a:rPr>
              <a:t>sustainable, affordable, and inclusive.</a:t>
            </a:r>
          </a:p>
          <a:p>
            <a:pPr lvl="1"/>
            <a:r>
              <a:rPr lang="en-US" sz="1200" b="1" i="1" dirty="0">
                <a:solidFill>
                  <a:schemeClr val="tx1"/>
                </a:solidFill>
              </a:rPr>
              <a:t>Vision: </a:t>
            </a: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o become India's go-to brand for </a:t>
            </a:r>
            <a:r>
              <a:rPr lang="en-US" sz="1200" b="1" i="1" dirty="0">
                <a:solidFill>
                  <a:srgbClr val="00B050"/>
                </a:solidFill>
              </a:rPr>
              <a:t>high-quality thrifted fashion, leveraging local partnerships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b="1" i="1" dirty="0">
                <a:solidFill>
                  <a:srgbClr val="00B050"/>
                </a:solidFill>
              </a:rPr>
              <a:t>upcycled collections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, and technology to bridge the gap between affordability and sustainability.</a:t>
            </a:r>
            <a:endParaRPr lang="en-IN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0551301-05B5-A97E-C58A-CC00F2518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59" y="4077168"/>
            <a:ext cx="402053" cy="40205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FAD3BA2-3374-974C-8EBD-873F1D4BE9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458" y="4500513"/>
            <a:ext cx="402053" cy="578085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DF9D1E7-69F3-DAF0-B13F-14436191A6BD}"/>
              </a:ext>
            </a:extLst>
          </p:cNvPr>
          <p:cNvCxnSpPr>
            <a:cxnSpLocks/>
          </p:cNvCxnSpPr>
          <p:nvPr/>
        </p:nvCxnSpPr>
        <p:spPr>
          <a:xfrm flipH="1" flipV="1">
            <a:off x="93761" y="5225179"/>
            <a:ext cx="4521198" cy="138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51BFA1-A867-1303-017C-1BF1571ADCC2}"/>
              </a:ext>
            </a:extLst>
          </p:cNvPr>
          <p:cNvSpPr/>
          <p:nvPr/>
        </p:nvSpPr>
        <p:spPr>
          <a:xfrm>
            <a:off x="95042" y="5298555"/>
            <a:ext cx="4521200" cy="264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Problem Statement</a:t>
            </a:r>
            <a:endParaRPr lang="en-IN" sz="1400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421F52D-3B06-00CD-6D56-7067C27DF64F}"/>
              </a:ext>
            </a:extLst>
          </p:cNvPr>
          <p:cNvSpPr/>
          <p:nvPr/>
        </p:nvSpPr>
        <p:spPr>
          <a:xfrm>
            <a:off x="78739" y="5562679"/>
            <a:ext cx="4523739" cy="748345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just"/>
            <a:r>
              <a:rPr lang="en-US" sz="1200" i="1" dirty="0"/>
              <a:t>Facing a </a:t>
            </a:r>
            <a:r>
              <a:rPr lang="en-US" sz="1200" b="1" i="1" dirty="0">
                <a:solidFill>
                  <a:srgbClr val="00B050"/>
                </a:solidFill>
              </a:rPr>
              <a:t>plateau in sales growth</a:t>
            </a:r>
            <a:r>
              <a:rPr lang="en-US" sz="1200" b="1" i="1" dirty="0"/>
              <a:t>. </a:t>
            </a:r>
            <a:r>
              <a:rPr lang="en-US" sz="1200" i="1" dirty="0"/>
              <a:t>Despite continuous efforts to refine its offerings, enhance marketing, the business is encountering </a:t>
            </a:r>
            <a:r>
              <a:rPr lang="en-US" sz="1200" b="1" i="1" dirty="0">
                <a:solidFill>
                  <a:srgbClr val="00B050"/>
                </a:solidFill>
              </a:rPr>
              <a:t>challenges in sustaining momentum and achieving consistent revenue growth</a:t>
            </a:r>
            <a:r>
              <a:rPr lang="en-US" sz="1200" i="1" dirty="0"/>
              <a:t>.</a:t>
            </a:r>
            <a:endParaRPr lang="en-IN" sz="1200" i="1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B2B7A5F-4489-F9F4-9CB2-589FE54433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458" y="5702569"/>
            <a:ext cx="402053" cy="4975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EDD2B8-272F-203E-BA06-DE909687ADE3}"/>
              </a:ext>
            </a:extLst>
          </p:cNvPr>
          <p:cNvSpPr/>
          <p:nvPr/>
        </p:nvSpPr>
        <p:spPr>
          <a:xfrm>
            <a:off x="4907280" y="3332618"/>
            <a:ext cx="7193280" cy="264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Reasons For Stagnation </a:t>
            </a:r>
            <a:endParaRPr lang="en-IN" sz="14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0DDE2B1-9F48-D394-4D33-BDFF047058C5}"/>
              </a:ext>
            </a:extLst>
          </p:cNvPr>
          <p:cNvGraphicFramePr/>
          <p:nvPr/>
        </p:nvGraphicFramePr>
        <p:xfrm>
          <a:off x="4851609" y="3361125"/>
          <a:ext cx="4954208" cy="1856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F6D397-8B50-ED11-C752-15A45BDF099E}"/>
              </a:ext>
            </a:extLst>
          </p:cNvPr>
          <p:cNvSpPr txBox="1"/>
          <p:nvPr/>
        </p:nvSpPr>
        <p:spPr>
          <a:xfrm>
            <a:off x="5830243" y="5129711"/>
            <a:ext cx="3715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>
                <a:solidFill>
                  <a:schemeClr val="bg2">
                    <a:lumMod val="50000"/>
                  </a:schemeClr>
                </a:solidFill>
              </a:rPr>
              <a:t>Primary Data Collection of 200 People</a:t>
            </a:r>
            <a:endParaRPr lang="en-IN" sz="105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8C9A4-361D-F76B-8196-D045E826CFC8}"/>
              </a:ext>
            </a:extLst>
          </p:cNvPr>
          <p:cNvSpPr txBox="1"/>
          <p:nvPr/>
        </p:nvSpPr>
        <p:spPr>
          <a:xfrm>
            <a:off x="4813610" y="5345721"/>
            <a:ext cx="494017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A survey was undertaken indicating that people’s </a:t>
            </a:r>
            <a:r>
              <a:rPr lang="en-US" sz="1200" b="1" i="1" dirty="0">
                <a:solidFill>
                  <a:srgbClr val="00B050"/>
                </a:solidFill>
              </a:rPr>
              <a:t>primary concern is Hygiene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, with almost 45% people voted for it.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Consumers are </a:t>
            </a:r>
            <a:r>
              <a:rPr lang="en-US" sz="1200" b="1" i="1" dirty="0">
                <a:solidFill>
                  <a:srgbClr val="00B050"/>
                </a:solidFill>
              </a:rPr>
              <a:t>unaware about the positive impact created by thrifting industry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 and also a persistent Social Stigma is present in the market.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They also have a misconception that </a:t>
            </a:r>
            <a:r>
              <a:rPr lang="en-US" sz="1200" b="1" i="1" dirty="0">
                <a:solidFill>
                  <a:srgbClr val="00B050"/>
                </a:solidFill>
              </a:rPr>
              <a:t>thrifting clothes are of lousy quality</a:t>
            </a:r>
            <a:endParaRPr lang="en-IN" sz="1200" b="1" i="1" dirty="0">
              <a:solidFill>
                <a:srgbClr val="00B05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14F32A-6D21-0101-45AA-01BD59A51B8A}"/>
              </a:ext>
            </a:extLst>
          </p:cNvPr>
          <p:cNvCxnSpPr>
            <a:cxnSpLocks/>
          </p:cNvCxnSpPr>
          <p:nvPr/>
        </p:nvCxnSpPr>
        <p:spPr>
          <a:xfrm flipV="1">
            <a:off x="9750592" y="3662012"/>
            <a:ext cx="0" cy="26304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FCF9F5-5EDC-31F0-A0D4-6509A6D35DB0}"/>
              </a:ext>
            </a:extLst>
          </p:cNvPr>
          <p:cNvSpPr/>
          <p:nvPr/>
        </p:nvSpPr>
        <p:spPr>
          <a:xfrm>
            <a:off x="9836297" y="3662012"/>
            <a:ext cx="2243939" cy="252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Competitive Analysis</a:t>
            </a:r>
            <a:endParaRPr lang="en-IN" sz="1400" b="1" i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CBA1D-3F5F-2DDD-8B44-6598A241EFE3}"/>
              </a:ext>
            </a:extLst>
          </p:cNvPr>
          <p:cNvSpPr txBox="1"/>
          <p:nvPr/>
        </p:nvSpPr>
        <p:spPr>
          <a:xfrm>
            <a:off x="9781073" y="3908416"/>
            <a:ext cx="206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Direct Competition</a:t>
            </a:r>
            <a:endParaRPr lang="en-IN" sz="12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798448-60E1-AB06-1EE8-8F7A7D74F346}"/>
              </a:ext>
            </a:extLst>
          </p:cNvPr>
          <p:cNvSpPr/>
          <p:nvPr/>
        </p:nvSpPr>
        <p:spPr>
          <a:xfrm>
            <a:off x="9845037" y="4146052"/>
            <a:ext cx="2220393" cy="963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Ziniosa | YourStory">
            <a:extLst>
              <a:ext uri="{FF2B5EF4-FFF2-40B4-BE49-F238E27FC236}">
                <a16:creationId xmlns:a16="http://schemas.microsoft.com/office/drawing/2014/main" id="{068FC1C6-DCAA-1E34-8661-D0F5FDA7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856" y="4195542"/>
            <a:ext cx="658963" cy="54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love">
            <a:extLst>
              <a:ext uri="{FF2B5EF4-FFF2-40B4-BE49-F238E27FC236}">
                <a16:creationId xmlns:a16="http://schemas.microsoft.com/office/drawing/2014/main" id="{6BA88388-9DBB-5148-FA12-2BB375EC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501" y="4243966"/>
            <a:ext cx="754739" cy="4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fash">
            <a:extLst>
              <a:ext uri="{FF2B5EF4-FFF2-40B4-BE49-F238E27FC236}">
                <a16:creationId xmlns:a16="http://schemas.microsoft.com/office/drawing/2014/main" id="{B7E24714-B15B-34F7-89F1-0848B5E8D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602" y="4230877"/>
            <a:ext cx="708994" cy="49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D30439-B861-4080-DF7F-F568F85450F5}"/>
              </a:ext>
            </a:extLst>
          </p:cNvPr>
          <p:cNvSpPr txBox="1"/>
          <p:nvPr/>
        </p:nvSpPr>
        <p:spPr>
          <a:xfrm>
            <a:off x="9879405" y="4771297"/>
            <a:ext cx="124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gency FB" panose="020B0503020202020204" pitchFamily="34" charset="0"/>
              </a:rPr>
              <a:t>ZINIOSA</a:t>
            </a:r>
            <a:endParaRPr lang="en-IN" sz="1200" b="1" i="1" dirty="0">
              <a:latin typeface="Agency FB" panose="020B05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F73AD6-FE34-262C-36B5-AB2540F34579}"/>
              </a:ext>
            </a:extLst>
          </p:cNvPr>
          <p:cNvSpPr txBox="1"/>
          <p:nvPr/>
        </p:nvSpPr>
        <p:spPr>
          <a:xfrm>
            <a:off x="10602395" y="4779097"/>
            <a:ext cx="124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gency FB" panose="020B0503020202020204" pitchFamily="34" charset="0"/>
              </a:rPr>
              <a:t>RELOVE</a:t>
            </a:r>
            <a:endParaRPr lang="en-IN" sz="1200" b="1" i="1" dirty="0">
              <a:latin typeface="Agency FB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8DE81E-6C96-002D-2108-6215C2D5F292}"/>
              </a:ext>
            </a:extLst>
          </p:cNvPr>
          <p:cNvSpPr txBox="1"/>
          <p:nvPr/>
        </p:nvSpPr>
        <p:spPr>
          <a:xfrm>
            <a:off x="11330602" y="4771297"/>
            <a:ext cx="124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gency FB" panose="020B0503020202020204" pitchFamily="34" charset="0"/>
              </a:rPr>
              <a:t>REFASH</a:t>
            </a:r>
            <a:endParaRPr lang="en-IN" sz="1200" b="1" i="1" dirty="0">
              <a:latin typeface="Agency FB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4DB58-1094-8367-FDB5-E42CCE7E113E}"/>
              </a:ext>
            </a:extLst>
          </p:cNvPr>
          <p:cNvSpPr txBox="1"/>
          <p:nvPr/>
        </p:nvSpPr>
        <p:spPr>
          <a:xfrm>
            <a:off x="9781073" y="5114966"/>
            <a:ext cx="206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Indirect Competition</a:t>
            </a:r>
            <a:endParaRPr lang="en-IN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817045-E45A-A0D6-8CAD-C3E06C12D591}"/>
              </a:ext>
            </a:extLst>
          </p:cNvPr>
          <p:cNvSpPr/>
          <p:nvPr/>
        </p:nvSpPr>
        <p:spPr>
          <a:xfrm>
            <a:off x="9845037" y="5345114"/>
            <a:ext cx="2220393" cy="963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2" name="Picture 8" descr="Image result for OLX">
            <a:extLst>
              <a:ext uri="{FF2B5EF4-FFF2-40B4-BE49-F238E27FC236}">
                <a16:creationId xmlns:a16="http://schemas.microsoft.com/office/drawing/2014/main" id="{4ACD0B2A-7A5A-7203-1E6D-B890ED4E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856" y="5411641"/>
            <a:ext cx="691645" cy="51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zudio">
            <a:extLst>
              <a:ext uri="{FF2B5EF4-FFF2-40B4-BE49-F238E27FC236}">
                <a16:creationId xmlns:a16="http://schemas.microsoft.com/office/drawing/2014/main" id="{EE257DF4-4425-A4F2-00FC-4F5D9EE5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321" y="5418415"/>
            <a:ext cx="736919" cy="50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and m">
            <a:extLst>
              <a:ext uri="{FF2B5EF4-FFF2-40B4-BE49-F238E27FC236}">
                <a16:creationId xmlns:a16="http://schemas.microsoft.com/office/drawing/2014/main" id="{E7574EBE-16B2-FE9F-9C32-19ACC9C0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477" y="5417698"/>
            <a:ext cx="730065" cy="50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1E8D12C-A549-7F92-3A38-C4BC462A1F49}"/>
              </a:ext>
            </a:extLst>
          </p:cNvPr>
          <p:cNvSpPr txBox="1"/>
          <p:nvPr/>
        </p:nvSpPr>
        <p:spPr>
          <a:xfrm>
            <a:off x="9999660" y="5962558"/>
            <a:ext cx="124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gency FB" panose="020B0503020202020204" pitchFamily="34" charset="0"/>
              </a:rPr>
              <a:t>OLX</a:t>
            </a:r>
            <a:endParaRPr lang="en-IN" sz="1200" b="1" i="1" dirty="0"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10F992-414A-883A-E950-F62D5BAB8349}"/>
              </a:ext>
            </a:extLst>
          </p:cNvPr>
          <p:cNvSpPr txBox="1"/>
          <p:nvPr/>
        </p:nvSpPr>
        <p:spPr>
          <a:xfrm>
            <a:off x="10654545" y="5950598"/>
            <a:ext cx="124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gency FB" panose="020B0503020202020204" pitchFamily="34" charset="0"/>
              </a:rPr>
              <a:t>ZUDIO</a:t>
            </a:r>
            <a:endParaRPr lang="en-IN" sz="1200" b="1" i="1" dirty="0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4090F-55B7-1451-8899-4992E51A5E55}"/>
              </a:ext>
            </a:extLst>
          </p:cNvPr>
          <p:cNvSpPr txBox="1"/>
          <p:nvPr/>
        </p:nvSpPr>
        <p:spPr>
          <a:xfrm>
            <a:off x="11414487" y="5951349"/>
            <a:ext cx="124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gency FB" panose="020B0503020202020204" pitchFamily="34" charset="0"/>
              </a:rPr>
              <a:t>H&amp;M</a:t>
            </a:r>
            <a:endParaRPr lang="en-IN" sz="1200" b="1" i="1" dirty="0">
              <a:latin typeface="Agency FB" panose="020B0503020202020204" pitchFamily="34" charset="0"/>
            </a:endParaRPr>
          </a:p>
        </p:txBody>
      </p:sp>
      <p:sp>
        <p:nvSpPr>
          <p:cNvPr id="30" name="object 81">
            <a:extLst>
              <a:ext uri="{FF2B5EF4-FFF2-40B4-BE49-F238E27FC236}">
                <a16:creationId xmlns:a16="http://schemas.microsoft.com/office/drawing/2014/main" id="{126588BB-AA54-4E45-FB9E-4BC1DCFF5926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90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IN" spc="-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53A91D-D722-6162-63E4-FE57A455BF15}"/>
              </a:ext>
            </a:extLst>
          </p:cNvPr>
          <p:cNvSpPr txBox="1"/>
          <p:nvPr/>
        </p:nvSpPr>
        <p:spPr>
          <a:xfrm>
            <a:off x="8378264" y="6451196"/>
            <a:ext cx="210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B050"/>
                </a:solidFill>
              </a:rPr>
              <a:t>APPENDIX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D1D619-9ABB-41BB-B01D-35FD9F9B928C}"/>
              </a:ext>
            </a:extLst>
          </p:cNvPr>
          <p:cNvSpPr txBox="1"/>
          <p:nvPr/>
        </p:nvSpPr>
        <p:spPr>
          <a:xfrm>
            <a:off x="4866640" y="6452399"/>
            <a:ext cx="210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B050"/>
                </a:solidFill>
              </a:rPr>
              <a:t>PLANS FOR SUCCESS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0A6391-A231-681D-F0BA-44859630A530}"/>
              </a:ext>
            </a:extLst>
          </p:cNvPr>
          <p:cNvCxnSpPr/>
          <p:nvPr/>
        </p:nvCxnSpPr>
        <p:spPr>
          <a:xfrm>
            <a:off x="1034569" y="6396816"/>
            <a:ext cx="1787472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65">
            <a:extLst>
              <a:ext uri="{FF2B5EF4-FFF2-40B4-BE49-F238E27FC236}">
                <a16:creationId xmlns:a16="http://schemas.microsoft.com/office/drawing/2014/main" id="{702F2FD6-E972-E50A-608C-CB566F762062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 dirty="0">
                <a:latin typeface="Calibri"/>
                <a:cs typeface="Calibri"/>
              </a:rPr>
              <a:t>Market Analysis and Overview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Industry Overview and </a:t>
            </a:r>
            <a:r>
              <a:rPr lang="en-US" sz="1600" b="1" i="1" dirty="0">
                <a:solidFill>
                  <a:srgbClr val="00B050"/>
                </a:solidFill>
                <a:latin typeface="Calibri"/>
                <a:cs typeface="Calibri"/>
              </a:rPr>
              <a:t>Reasons for Stagnation</a:t>
            </a:r>
            <a:endParaRPr sz="1600" b="1" i="1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B0277F-0856-D146-7E23-E769DE5B56C5}"/>
              </a:ext>
            </a:extLst>
          </p:cNvPr>
          <p:cNvSpPr txBox="1"/>
          <p:nvPr/>
        </p:nvSpPr>
        <p:spPr>
          <a:xfrm>
            <a:off x="556511" y="6452511"/>
            <a:ext cx="2963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M</a:t>
            </a:r>
            <a:r>
              <a:rPr lang="en-IN" sz="1400" b="1" dirty="0">
                <a:solidFill>
                  <a:srgbClr val="00B050"/>
                </a:solidFill>
              </a:rPr>
              <a:t>ARKET ANALYSIS AND OVERVIEW</a:t>
            </a:r>
          </a:p>
        </p:txBody>
      </p:sp>
      <p:pic>
        <p:nvPicPr>
          <p:cNvPr id="3" name="Picture 2" descr="Indian Institute of Management Calcutta ...">
            <a:extLst>
              <a:ext uri="{FF2B5EF4-FFF2-40B4-BE49-F238E27FC236}">
                <a16:creationId xmlns:a16="http://schemas.microsoft.com/office/drawing/2014/main" id="{2EB830A8-B676-8301-A1D4-F586D52B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042" y="182672"/>
            <a:ext cx="656688" cy="6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7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F0FE4D62-A0AB-CDC6-A93A-381C19D5FD27}"/>
              </a:ext>
            </a:extLst>
          </p:cNvPr>
          <p:cNvSpPr/>
          <p:nvPr/>
        </p:nvSpPr>
        <p:spPr>
          <a:xfrm>
            <a:off x="7540476" y="3719747"/>
            <a:ext cx="2022324" cy="544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object 26">
            <a:extLst>
              <a:ext uri="{FF2B5EF4-FFF2-40B4-BE49-F238E27FC236}">
                <a16:creationId xmlns:a16="http://schemas.microsoft.com/office/drawing/2014/main" id="{EBE6D2E4-B385-4050-AB56-5BD8AE100B8A}"/>
              </a:ext>
            </a:extLst>
          </p:cNvPr>
          <p:cNvSpPr/>
          <p:nvPr/>
        </p:nvSpPr>
        <p:spPr>
          <a:xfrm>
            <a:off x="5815330" y="3061791"/>
            <a:ext cx="561340" cy="579120"/>
          </a:xfrm>
          <a:custGeom>
            <a:avLst/>
            <a:gdLst/>
            <a:ahLst/>
            <a:cxnLst/>
            <a:rect l="l" t="t" r="r" b="b"/>
            <a:pathLst>
              <a:path w="561339" h="579120">
                <a:moveTo>
                  <a:pt x="280415" y="0"/>
                </a:moveTo>
                <a:lnTo>
                  <a:pt x="234950" y="3810"/>
                </a:lnTo>
                <a:lnTo>
                  <a:pt x="191769" y="14732"/>
                </a:lnTo>
                <a:lnTo>
                  <a:pt x="151511" y="32385"/>
                </a:lnTo>
                <a:lnTo>
                  <a:pt x="114807" y="55880"/>
                </a:lnTo>
                <a:lnTo>
                  <a:pt x="82168" y="84836"/>
                </a:lnTo>
                <a:lnTo>
                  <a:pt x="54101" y="118618"/>
                </a:lnTo>
                <a:lnTo>
                  <a:pt x="31368" y="156464"/>
                </a:lnTo>
                <a:lnTo>
                  <a:pt x="14350" y="197993"/>
                </a:lnTo>
                <a:lnTo>
                  <a:pt x="3682" y="242570"/>
                </a:lnTo>
                <a:lnTo>
                  <a:pt x="0" y="289560"/>
                </a:lnTo>
                <a:lnTo>
                  <a:pt x="3682" y="336550"/>
                </a:lnTo>
                <a:lnTo>
                  <a:pt x="14350" y="381127"/>
                </a:lnTo>
                <a:lnTo>
                  <a:pt x="31368" y="422656"/>
                </a:lnTo>
                <a:lnTo>
                  <a:pt x="54101" y="460502"/>
                </a:lnTo>
                <a:lnTo>
                  <a:pt x="82168" y="494284"/>
                </a:lnTo>
                <a:lnTo>
                  <a:pt x="114807" y="523240"/>
                </a:lnTo>
                <a:lnTo>
                  <a:pt x="151511" y="546735"/>
                </a:lnTo>
                <a:lnTo>
                  <a:pt x="191769" y="564388"/>
                </a:lnTo>
                <a:lnTo>
                  <a:pt x="234950" y="575310"/>
                </a:lnTo>
                <a:lnTo>
                  <a:pt x="280415" y="579120"/>
                </a:lnTo>
                <a:lnTo>
                  <a:pt x="325881" y="575310"/>
                </a:lnTo>
                <a:lnTo>
                  <a:pt x="369062" y="564388"/>
                </a:lnTo>
                <a:lnTo>
                  <a:pt x="409320" y="546735"/>
                </a:lnTo>
                <a:lnTo>
                  <a:pt x="446024" y="523240"/>
                </a:lnTo>
                <a:lnTo>
                  <a:pt x="478663" y="494284"/>
                </a:lnTo>
                <a:lnTo>
                  <a:pt x="506730" y="460502"/>
                </a:lnTo>
                <a:lnTo>
                  <a:pt x="529463" y="422656"/>
                </a:lnTo>
                <a:lnTo>
                  <a:pt x="546481" y="381127"/>
                </a:lnTo>
                <a:lnTo>
                  <a:pt x="557149" y="336550"/>
                </a:lnTo>
                <a:lnTo>
                  <a:pt x="560832" y="289560"/>
                </a:lnTo>
                <a:lnTo>
                  <a:pt x="557149" y="242570"/>
                </a:lnTo>
                <a:lnTo>
                  <a:pt x="546481" y="197993"/>
                </a:lnTo>
                <a:lnTo>
                  <a:pt x="529463" y="156464"/>
                </a:lnTo>
                <a:lnTo>
                  <a:pt x="506730" y="118618"/>
                </a:lnTo>
                <a:lnTo>
                  <a:pt x="478663" y="84836"/>
                </a:lnTo>
                <a:lnTo>
                  <a:pt x="446024" y="55880"/>
                </a:lnTo>
                <a:lnTo>
                  <a:pt x="409320" y="32385"/>
                </a:lnTo>
                <a:lnTo>
                  <a:pt x="369062" y="14732"/>
                </a:lnTo>
                <a:lnTo>
                  <a:pt x="325881" y="3810"/>
                </a:lnTo>
                <a:lnTo>
                  <a:pt x="2804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698E5167-1AB3-43B8-9DA1-7C18B34EE5F9}"/>
              </a:ext>
            </a:extLst>
          </p:cNvPr>
          <p:cNvSpPr txBox="1">
            <a:spLocks/>
          </p:cNvSpPr>
          <p:nvPr/>
        </p:nvSpPr>
        <p:spPr>
          <a:xfrm>
            <a:off x="11732386" y="6503543"/>
            <a:ext cx="347979" cy="290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IN" spc="-50"/>
              <a:t>1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314E725-1C6B-4FCC-A530-1FBC54898097}"/>
              </a:ext>
            </a:extLst>
          </p:cNvPr>
          <p:cNvSpPr/>
          <p:nvPr/>
        </p:nvSpPr>
        <p:spPr>
          <a:xfrm>
            <a:off x="1" y="0"/>
            <a:ext cx="8564880" cy="148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5A0A5AA-E28A-4312-ADFD-A75606FD7954}"/>
              </a:ext>
            </a:extLst>
          </p:cNvPr>
          <p:cNvSpPr/>
          <p:nvPr/>
        </p:nvSpPr>
        <p:spPr>
          <a:xfrm>
            <a:off x="8565134" y="-436"/>
            <a:ext cx="3626865" cy="1488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ECE1865-DE9D-4FB8-9A52-13451BF80A3E}"/>
              </a:ext>
            </a:extLst>
          </p:cNvPr>
          <p:cNvCxnSpPr>
            <a:cxnSpLocks/>
          </p:cNvCxnSpPr>
          <p:nvPr/>
        </p:nvCxnSpPr>
        <p:spPr>
          <a:xfrm>
            <a:off x="78739" y="857628"/>
            <a:ext cx="120016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CEC48E-AC9A-FD61-FD0D-854B156CEF6B}"/>
              </a:ext>
            </a:extLst>
          </p:cNvPr>
          <p:cNvSpPr/>
          <p:nvPr/>
        </p:nvSpPr>
        <p:spPr>
          <a:xfrm>
            <a:off x="186429" y="6503544"/>
            <a:ext cx="11789547" cy="239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D62DBC-810F-B49D-564A-520FD9EA07DB}"/>
              </a:ext>
            </a:extLst>
          </p:cNvPr>
          <p:cNvSpPr/>
          <p:nvPr/>
        </p:nvSpPr>
        <p:spPr>
          <a:xfrm>
            <a:off x="290818" y="199158"/>
            <a:ext cx="11789547" cy="607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92FD57-C126-860E-58A8-C055E09E60B9}"/>
              </a:ext>
            </a:extLst>
          </p:cNvPr>
          <p:cNvCxnSpPr>
            <a:cxnSpLocks/>
          </p:cNvCxnSpPr>
          <p:nvPr/>
        </p:nvCxnSpPr>
        <p:spPr>
          <a:xfrm>
            <a:off x="95187" y="6389896"/>
            <a:ext cx="120016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4B59EE-2982-3CD4-9458-C6C78D2AAEFB}"/>
              </a:ext>
            </a:extLst>
          </p:cNvPr>
          <p:cNvCxnSpPr>
            <a:cxnSpLocks/>
          </p:cNvCxnSpPr>
          <p:nvPr/>
        </p:nvCxnSpPr>
        <p:spPr>
          <a:xfrm>
            <a:off x="7347757" y="953872"/>
            <a:ext cx="0" cy="534927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65">
            <a:extLst>
              <a:ext uri="{FF2B5EF4-FFF2-40B4-BE49-F238E27FC236}">
                <a16:creationId xmlns:a16="http://schemas.microsoft.com/office/drawing/2014/main" id="{6C05DACF-8912-69A0-8DBA-715E1E609A67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 dirty="0">
                <a:latin typeface="Calibri"/>
                <a:cs typeface="Calibri"/>
              </a:rPr>
              <a:t>PLANS FOR SUCCESS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How </a:t>
            </a:r>
            <a:r>
              <a:rPr lang="en-US" sz="1600" b="1" i="1" dirty="0">
                <a:solidFill>
                  <a:srgbClr val="00B050"/>
                </a:solidFill>
                <a:latin typeface="Calibri"/>
                <a:cs typeface="Calibri"/>
              </a:rPr>
              <a:t>Revive Threads India </a:t>
            </a:r>
            <a:r>
              <a:rPr lang="en-US" sz="1600" i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can build trust and penetrate into the Indian market </a:t>
            </a:r>
            <a:endParaRPr sz="1600" i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E62924BD-5918-9144-F870-CF0DDB8CE2B5}"/>
              </a:ext>
            </a:extLst>
          </p:cNvPr>
          <p:cNvSpPr/>
          <p:nvPr/>
        </p:nvSpPr>
        <p:spPr>
          <a:xfrm>
            <a:off x="-1901874" y="1734735"/>
            <a:ext cx="4421079" cy="4001642"/>
          </a:xfrm>
          <a:prstGeom prst="flowChartConnector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0C968F-2BC7-5E79-D247-6AC074C08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05" y="3232651"/>
            <a:ext cx="690296" cy="6902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B69287-5523-9738-7218-6B106E268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50" y="1581431"/>
            <a:ext cx="708287" cy="7082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3264F6-7753-9CA6-F90D-44514264B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66" y="4874861"/>
            <a:ext cx="576130" cy="5761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FA6887-5006-45E2-C0C4-FC9B47D9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62" y="3954637"/>
            <a:ext cx="492366" cy="4923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8464A5-60A2-EBF5-8B99-DD7D57D59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9" y="1986073"/>
            <a:ext cx="392810" cy="3928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8A93C71-C174-85FA-E95A-E4F2BDB658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98" y="2487769"/>
            <a:ext cx="496497" cy="4964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EBF814-CF54-DE3C-0BF0-95B9ADCA9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76626">
            <a:off x="795442" y="2084789"/>
            <a:ext cx="595658" cy="5956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1B6E18-1F23-3FF6-8910-A44AF203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92">
            <a:off x="1575541" y="3274905"/>
            <a:ext cx="595658" cy="59565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EC692-6A6F-6561-7D00-A8D83595A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1784" y="4662546"/>
            <a:ext cx="595658" cy="59565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039610-AAF3-F89A-0CA6-48AC07029581}"/>
              </a:ext>
            </a:extLst>
          </p:cNvPr>
          <p:cNvSpPr txBox="1"/>
          <p:nvPr/>
        </p:nvSpPr>
        <p:spPr>
          <a:xfrm>
            <a:off x="-82513" y="2370400"/>
            <a:ext cx="92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i="1" dirty="0"/>
              <a:t>Primary Research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A4759E-FE9E-CD7B-FCE8-5E4F4998ABC6}"/>
              </a:ext>
            </a:extLst>
          </p:cNvPr>
          <p:cNvSpPr txBox="1"/>
          <p:nvPr/>
        </p:nvSpPr>
        <p:spPr>
          <a:xfrm>
            <a:off x="186429" y="5392274"/>
            <a:ext cx="923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i="1" dirty="0"/>
              <a:t>Execution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28636-99ED-3BF9-23D2-9039BFA04D78}"/>
              </a:ext>
            </a:extLst>
          </p:cNvPr>
          <p:cNvSpPr txBox="1"/>
          <p:nvPr/>
        </p:nvSpPr>
        <p:spPr>
          <a:xfrm>
            <a:off x="1125309" y="2907971"/>
            <a:ext cx="123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i="1" dirty="0"/>
              <a:t>Brainstorming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46FE05-B3BD-B754-8305-AC991B2E0A28}"/>
              </a:ext>
            </a:extLst>
          </p:cNvPr>
          <p:cNvSpPr txBox="1"/>
          <p:nvPr/>
        </p:nvSpPr>
        <p:spPr>
          <a:xfrm>
            <a:off x="1511940" y="4426736"/>
            <a:ext cx="923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i="1" dirty="0"/>
              <a:t>Selection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52CD1ED-EAEC-2F37-6435-1401060BE4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69627" y="5078856"/>
            <a:ext cx="744270" cy="74427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C458C78-76AF-6D11-EC8F-3164BFA76CC1}"/>
              </a:ext>
            </a:extLst>
          </p:cNvPr>
          <p:cNvSpPr txBox="1"/>
          <p:nvPr/>
        </p:nvSpPr>
        <p:spPr>
          <a:xfrm>
            <a:off x="63706" y="2861292"/>
            <a:ext cx="1279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rgbClr val="00B050"/>
                </a:solidFill>
                <a:latin typeface="Bodoni MT" panose="02070603080606020203" pitchFamily="18" charset="0"/>
              </a:rPr>
              <a:t>“Wear Your Values,</a:t>
            </a:r>
          </a:p>
          <a:p>
            <a:r>
              <a:rPr lang="en-IN" sz="2000" b="1" i="1" dirty="0">
                <a:solidFill>
                  <a:srgbClr val="00B050"/>
                </a:solidFill>
                <a:latin typeface="Bodoni MT" panose="02070603080606020203" pitchFamily="18" charset="0"/>
              </a:rPr>
              <a:t>Live Your Impact”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31DBE3-B280-9B3E-9D8C-4A90910DA4F6}"/>
              </a:ext>
            </a:extLst>
          </p:cNvPr>
          <p:cNvSpPr/>
          <p:nvPr/>
        </p:nvSpPr>
        <p:spPr>
          <a:xfrm>
            <a:off x="2961268" y="2614640"/>
            <a:ext cx="4291789" cy="182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D3A11A2-B60A-7969-128A-083FA01F2857}"/>
              </a:ext>
            </a:extLst>
          </p:cNvPr>
          <p:cNvSpPr/>
          <p:nvPr/>
        </p:nvSpPr>
        <p:spPr>
          <a:xfrm>
            <a:off x="2077361" y="1025973"/>
            <a:ext cx="5113957" cy="1444125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7FA8192-F851-BB17-04BA-B465B46DCB49}"/>
              </a:ext>
            </a:extLst>
          </p:cNvPr>
          <p:cNvSpPr/>
          <p:nvPr/>
        </p:nvSpPr>
        <p:spPr>
          <a:xfrm>
            <a:off x="2265000" y="4730814"/>
            <a:ext cx="5015098" cy="1587465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6" name="Picture 8" descr="Golden Egg Check Capital">
            <a:extLst>
              <a:ext uri="{FF2B5EF4-FFF2-40B4-BE49-F238E27FC236}">
                <a16:creationId xmlns:a16="http://schemas.microsoft.com/office/drawing/2014/main" id="{E6687CF4-C797-B52E-7863-966C1C2B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86" y="3090952"/>
            <a:ext cx="528722" cy="4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EDD683D-569D-8D95-0963-902024CD4692}"/>
              </a:ext>
            </a:extLst>
          </p:cNvPr>
          <p:cNvSpPr txBox="1"/>
          <p:nvPr/>
        </p:nvSpPr>
        <p:spPr>
          <a:xfrm>
            <a:off x="3328954" y="2675895"/>
            <a:ext cx="319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Collaborate with Third Party</a:t>
            </a:r>
          </a:p>
          <a:p>
            <a:pPr algn="ctr"/>
            <a:r>
              <a:rPr lang="en-IN" sz="14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sz="1400" i="1" dirty="0">
                <a:solidFill>
                  <a:srgbClr val="00B050"/>
                </a:solidFill>
              </a:rPr>
              <a:t>Life-Cycle Analysis Platform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202680-A0CA-31D9-2C0E-39F2B75E3A64}"/>
              </a:ext>
            </a:extLst>
          </p:cNvPr>
          <p:cNvCxnSpPr>
            <a:cxnSpLocks/>
          </p:cNvCxnSpPr>
          <p:nvPr/>
        </p:nvCxnSpPr>
        <p:spPr>
          <a:xfrm>
            <a:off x="4734255" y="3223183"/>
            <a:ext cx="0" cy="100427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DF35BB3-F141-4485-3118-831B347112C4}"/>
              </a:ext>
            </a:extLst>
          </p:cNvPr>
          <p:cNvSpPr txBox="1"/>
          <p:nvPr/>
        </p:nvSpPr>
        <p:spPr>
          <a:xfrm>
            <a:off x="3273770" y="3190237"/>
            <a:ext cx="1537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>
                <a:solidFill>
                  <a:srgbClr val="00B050"/>
                </a:solidFill>
              </a:rPr>
              <a:t>Decodes sustainability</a:t>
            </a:r>
            <a:r>
              <a:rPr lang="en-IN" sz="12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algn="ctr"/>
            <a:r>
              <a:rPr lang="en-IN" sz="1200" dirty="0"/>
              <a:t>Measure, analyse Carbon Footprints, drives sustainability</a:t>
            </a:r>
          </a:p>
        </p:txBody>
      </p:sp>
      <p:sp>
        <p:nvSpPr>
          <p:cNvPr id="72" name="Arrow: Chevron 71">
            <a:extLst>
              <a:ext uri="{FF2B5EF4-FFF2-40B4-BE49-F238E27FC236}">
                <a16:creationId xmlns:a16="http://schemas.microsoft.com/office/drawing/2014/main" id="{55D91E59-390C-A941-5F7C-0A4F8D5E7181}"/>
              </a:ext>
            </a:extLst>
          </p:cNvPr>
          <p:cNvSpPr/>
          <p:nvPr/>
        </p:nvSpPr>
        <p:spPr>
          <a:xfrm>
            <a:off x="4767597" y="3579117"/>
            <a:ext cx="53266" cy="45719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" name="Arrow: Chevron 72">
            <a:extLst>
              <a:ext uri="{FF2B5EF4-FFF2-40B4-BE49-F238E27FC236}">
                <a16:creationId xmlns:a16="http://schemas.microsoft.com/office/drawing/2014/main" id="{3C5EE038-61A2-6E3C-0BB5-F002DFFA60B6}"/>
              </a:ext>
            </a:extLst>
          </p:cNvPr>
          <p:cNvSpPr/>
          <p:nvPr/>
        </p:nvSpPr>
        <p:spPr>
          <a:xfrm>
            <a:off x="4776848" y="3364058"/>
            <a:ext cx="53266" cy="45719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E8B27F51-DEB0-29F9-6504-9DFCA992F94D}"/>
              </a:ext>
            </a:extLst>
          </p:cNvPr>
          <p:cNvSpPr/>
          <p:nvPr/>
        </p:nvSpPr>
        <p:spPr>
          <a:xfrm>
            <a:off x="4768501" y="3802547"/>
            <a:ext cx="53266" cy="45719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5" name="Arrow: Chevron 74">
            <a:extLst>
              <a:ext uri="{FF2B5EF4-FFF2-40B4-BE49-F238E27FC236}">
                <a16:creationId xmlns:a16="http://schemas.microsoft.com/office/drawing/2014/main" id="{1D8C4786-8626-02D5-AE1B-D3B5C702D96D}"/>
              </a:ext>
            </a:extLst>
          </p:cNvPr>
          <p:cNvSpPr/>
          <p:nvPr/>
        </p:nvSpPr>
        <p:spPr>
          <a:xfrm>
            <a:off x="4779640" y="4052880"/>
            <a:ext cx="53266" cy="45719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6" name="Picture 18" descr="Checked ">
            <a:extLst>
              <a:ext uri="{FF2B5EF4-FFF2-40B4-BE49-F238E27FC236}">
                <a16:creationId xmlns:a16="http://schemas.microsoft.com/office/drawing/2014/main" id="{77A8553E-0D07-DAC3-D7D4-65793BE3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86" y="3315286"/>
            <a:ext cx="146690" cy="14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8" descr="Checked ">
            <a:extLst>
              <a:ext uri="{FF2B5EF4-FFF2-40B4-BE49-F238E27FC236}">
                <a16:creationId xmlns:a16="http://schemas.microsoft.com/office/drawing/2014/main" id="{0C26069D-AA7E-4EB5-3F0B-47FC7E2D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86" y="3530712"/>
            <a:ext cx="146690" cy="14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8" descr="Checked ">
            <a:extLst>
              <a:ext uri="{FF2B5EF4-FFF2-40B4-BE49-F238E27FC236}">
                <a16:creationId xmlns:a16="http://schemas.microsoft.com/office/drawing/2014/main" id="{AE057868-B7B2-12F3-7BE7-62A8E15DF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84" y="4001020"/>
            <a:ext cx="146690" cy="14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Checked ">
            <a:extLst>
              <a:ext uri="{FF2B5EF4-FFF2-40B4-BE49-F238E27FC236}">
                <a16:creationId xmlns:a16="http://schemas.microsoft.com/office/drawing/2014/main" id="{FE6F646C-877C-A3EC-EF6C-6816E507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156" y="3763755"/>
            <a:ext cx="146690" cy="14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A80623D3-F0D3-9865-0231-7232E0C5C61D}"/>
              </a:ext>
            </a:extLst>
          </p:cNvPr>
          <p:cNvSpPr/>
          <p:nvPr/>
        </p:nvSpPr>
        <p:spPr>
          <a:xfrm>
            <a:off x="4847082" y="3244723"/>
            <a:ext cx="2272810" cy="214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313A3E1-72D8-6B66-F118-2B3D466E08DF}"/>
              </a:ext>
            </a:extLst>
          </p:cNvPr>
          <p:cNvSpPr/>
          <p:nvPr/>
        </p:nvSpPr>
        <p:spPr>
          <a:xfrm>
            <a:off x="4848488" y="3728193"/>
            <a:ext cx="2272810" cy="214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3210A36-58E5-3529-5961-BB3ED04B14EA}"/>
              </a:ext>
            </a:extLst>
          </p:cNvPr>
          <p:cNvSpPr/>
          <p:nvPr/>
        </p:nvSpPr>
        <p:spPr>
          <a:xfrm>
            <a:off x="4848733" y="3487902"/>
            <a:ext cx="2272810" cy="214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AF1FF6-32BD-AC65-7492-67D3DDD3FB67}"/>
              </a:ext>
            </a:extLst>
          </p:cNvPr>
          <p:cNvSpPr/>
          <p:nvPr/>
        </p:nvSpPr>
        <p:spPr>
          <a:xfrm>
            <a:off x="4847082" y="3978507"/>
            <a:ext cx="2272810" cy="214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65786F-1132-9B6F-F0EC-E916582DB379}"/>
              </a:ext>
            </a:extLst>
          </p:cNvPr>
          <p:cNvSpPr txBox="1"/>
          <p:nvPr/>
        </p:nvSpPr>
        <p:spPr>
          <a:xfrm>
            <a:off x="4764379" y="3923239"/>
            <a:ext cx="3009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B050"/>
                </a:solidFill>
              </a:rPr>
              <a:t>Sustainability improvement insights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70C34E8-F859-4D2E-AF35-D0E647E1456C}"/>
              </a:ext>
            </a:extLst>
          </p:cNvPr>
          <p:cNvSpPr txBox="1"/>
          <p:nvPr/>
        </p:nvSpPr>
        <p:spPr>
          <a:xfrm>
            <a:off x="4776429" y="3680375"/>
            <a:ext cx="3009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Accurate life cycle impact analysis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4B92C3-0534-FCB9-2A4F-D66C75E81990}"/>
              </a:ext>
            </a:extLst>
          </p:cNvPr>
          <p:cNvSpPr txBox="1"/>
          <p:nvPr/>
        </p:nvSpPr>
        <p:spPr>
          <a:xfrm>
            <a:off x="4762017" y="3225146"/>
            <a:ext cx="3009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Enhanced Brand Reputation Globally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F78449-112D-AF34-0080-6427B04F9C37}"/>
              </a:ext>
            </a:extLst>
          </p:cNvPr>
          <p:cNvSpPr txBox="1"/>
          <p:nvPr/>
        </p:nvSpPr>
        <p:spPr>
          <a:xfrm>
            <a:off x="4768501" y="3449596"/>
            <a:ext cx="3009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B050"/>
                </a:solidFill>
              </a:rPr>
              <a:t>Partnerships for Eco - solutions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6D946E0-9EF8-0BD4-ACE7-080E1DA0804D}"/>
              </a:ext>
            </a:extLst>
          </p:cNvPr>
          <p:cNvSpPr/>
          <p:nvPr/>
        </p:nvSpPr>
        <p:spPr>
          <a:xfrm>
            <a:off x="2470838" y="4761340"/>
            <a:ext cx="4604659" cy="198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2B8C76-F5A6-08E9-C30E-D81DBFDC9595}"/>
              </a:ext>
            </a:extLst>
          </p:cNvPr>
          <p:cNvSpPr txBox="1"/>
          <p:nvPr/>
        </p:nvSpPr>
        <p:spPr>
          <a:xfrm>
            <a:off x="2436068" y="4656133"/>
            <a:ext cx="4716324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A Step Towards Versatility</a:t>
            </a:r>
            <a:r>
              <a:rPr lang="en-IN" sz="1400" dirty="0"/>
              <a:t>: </a:t>
            </a:r>
            <a:r>
              <a:rPr lang="en-IN" sz="1400" i="1" dirty="0">
                <a:solidFill>
                  <a:srgbClr val="00B050"/>
                </a:solidFill>
              </a:rPr>
              <a:t>Diversifying into different products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C85B99C-BF3F-CFC5-53FE-03788A6675FC}"/>
              </a:ext>
            </a:extLst>
          </p:cNvPr>
          <p:cNvSpPr txBox="1"/>
          <p:nvPr/>
        </p:nvSpPr>
        <p:spPr>
          <a:xfrm>
            <a:off x="4551279" y="5157164"/>
            <a:ext cx="270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"Expanding our product range to include  offering eco-friendly options that can be enjoyed privately</a:t>
            </a:r>
            <a:r>
              <a:rPr lang="en-US" sz="1200" i="1" dirty="0">
                <a:solidFill>
                  <a:srgbClr val="00B050"/>
                </a:solidFill>
              </a:rPr>
              <a:t>, </a:t>
            </a:r>
            <a:r>
              <a:rPr lang="en-US" sz="1200" b="1" i="1" dirty="0">
                <a:solidFill>
                  <a:srgbClr val="00B050"/>
                </a:solidFill>
              </a:rPr>
              <a:t>free from social stigma</a:t>
            </a:r>
            <a:r>
              <a:rPr lang="en-US" sz="1200" i="1" dirty="0">
                <a:solidFill>
                  <a:srgbClr val="00B050"/>
                </a:solidFill>
              </a:rPr>
              <a:t>."</a:t>
            </a:r>
            <a:endParaRPr lang="en-IN" sz="1200" i="1" dirty="0">
              <a:solidFill>
                <a:srgbClr val="00B050"/>
              </a:solidFill>
            </a:endParaRPr>
          </a:p>
        </p:txBody>
      </p:sp>
      <p:pic>
        <p:nvPicPr>
          <p:cNvPr id="90" name="Picture 18" descr="Apron free vector icons designed by ...">
            <a:extLst>
              <a:ext uri="{FF2B5EF4-FFF2-40B4-BE49-F238E27FC236}">
                <a16:creationId xmlns:a16="http://schemas.microsoft.com/office/drawing/2014/main" id="{7C0B6910-4B02-4E58-E6C2-A96942DE7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84" y="5407029"/>
            <a:ext cx="389479" cy="35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BF868EA-6605-FFAD-2A00-BFB119C4DE90}"/>
              </a:ext>
            </a:extLst>
          </p:cNvPr>
          <p:cNvCxnSpPr>
            <a:cxnSpLocks/>
          </p:cNvCxnSpPr>
          <p:nvPr/>
        </p:nvCxnSpPr>
        <p:spPr>
          <a:xfrm flipV="1">
            <a:off x="2724979" y="5364571"/>
            <a:ext cx="1522606" cy="19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0D8EDA9-1906-C7EB-1C26-B02BFFFCC8A5}"/>
              </a:ext>
            </a:extLst>
          </p:cNvPr>
          <p:cNvCxnSpPr>
            <a:cxnSpLocks/>
          </p:cNvCxnSpPr>
          <p:nvPr/>
        </p:nvCxnSpPr>
        <p:spPr>
          <a:xfrm>
            <a:off x="2358215" y="5792731"/>
            <a:ext cx="144727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Pajamas - Free kid and baby icons">
            <a:extLst>
              <a:ext uri="{FF2B5EF4-FFF2-40B4-BE49-F238E27FC236}">
                <a16:creationId xmlns:a16="http://schemas.microsoft.com/office/drawing/2014/main" id="{2C7E3E74-16A4-23E2-0D70-E08F6380E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15" y="5056793"/>
            <a:ext cx="307778" cy="3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e blue scarf.Winter warm wool scarf ...">
            <a:extLst>
              <a:ext uri="{FF2B5EF4-FFF2-40B4-BE49-F238E27FC236}">
                <a16:creationId xmlns:a16="http://schemas.microsoft.com/office/drawing/2014/main" id="{382E33C7-E468-6D0E-3A69-1FE7B037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79" y="5871530"/>
            <a:ext cx="368696" cy="3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0685A96-93A7-F21F-2E13-1E8F3C5DA492}"/>
              </a:ext>
            </a:extLst>
          </p:cNvPr>
          <p:cNvSpPr/>
          <p:nvPr/>
        </p:nvSpPr>
        <p:spPr>
          <a:xfrm>
            <a:off x="2324353" y="6155208"/>
            <a:ext cx="492116" cy="145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1417D01-F301-2C08-4BC1-B27B8C4005EE}"/>
              </a:ext>
            </a:extLst>
          </p:cNvPr>
          <p:cNvSpPr txBox="1"/>
          <p:nvPr/>
        </p:nvSpPr>
        <p:spPr>
          <a:xfrm>
            <a:off x="2694497" y="4980860"/>
            <a:ext cx="1928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>
                <a:solidFill>
                  <a:srgbClr val="00B050"/>
                </a:solidFill>
              </a:rPr>
              <a:t>Sleepwear</a:t>
            </a:r>
            <a:r>
              <a:rPr lang="en-IN" sz="1100" dirty="0"/>
              <a:t> – Pyjamas, robes or comfortable lounge sets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0779E0D-A174-8B52-066B-2307283F39E2}"/>
              </a:ext>
            </a:extLst>
          </p:cNvPr>
          <p:cNvSpPr txBox="1"/>
          <p:nvPr/>
        </p:nvSpPr>
        <p:spPr>
          <a:xfrm>
            <a:off x="2229311" y="5409153"/>
            <a:ext cx="1961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0B050"/>
                </a:solidFill>
              </a:rPr>
              <a:t>Kitchen Aprons </a:t>
            </a:r>
            <a:r>
              <a:rPr lang="en-US" sz="1100" dirty="0"/>
              <a:t>-Wears for cooking, not worn outside</a:t>
            </a:r>
            <a:endParaRPr lang="en-IN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49DAC8-D64F-A019-375B-3F9E90119536}"/>
              </a:ext>
            </a:extLst>
          </p:cNvPr>
          <p:cNvSpPr txBox="1"/>
          <p:nvPr/>
        </p:nvSpPr>
        <p:spPr>
          <a:xfrm>
            <a:off x="2711142" y="5820600"/>
            <a:ext cx="2242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0B050"/>
                </a:solidFill>
              </a:rPr>
              <a:t>Scarves or Shawls </a:t>
            </a:r>
            <a:r>
              <a:rPr lang="en-US" sz="1100" dirty="0"/>
              <a:t>-Worn as accessories, adding warmth &amp; style</a:t>
            </a:r>
            <a:endParaRPr lang="en-IN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09304B-62BD-43F0-8415-650E9C9DF50A}"/>
              </a:ext>
            </a:extLst>
          </p:cNvPr>
          <p:cNvSpPr txBox="1"/>
          <p:nvPr/>
        </p:nvSpPr>
        <p:spPr>
          <a:xfrm>
            <a:off x="2636582" y="962183"/>
            <a:ext cx="4052317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Earn &amp; Shop </a:t>
            </a:r>
            <a:r>
              <a:rPr lang="en-IN" sz="1400" dirty="0"/>
              <a:t>with </a:t>
            </a:r>
            <a:r>
              <a:rPr lang="en-IN" sz="1400" i="1" dirty="0">
                <a:solidFill>
                  <a:schemeClr val="accent6">
                    <a:lumMod val="50000"/>
                  </a:schemeClr>
                </a:solidFill>
              </a:rPr>
              <a:t>our Coin Credit System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40F2E02-8325-E701-813D-1C2688D5E2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36" y="1658822"/>
            <a:ext cx="379625" cy="37962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24BADDC-F10A-11A8-F777-7C28858DA6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99" y="2130378"/>
            <a:ext cx="428127" cy="42812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C298D46-A683-AA6C-04E0-C5D4CCAE7C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77" y="1390669"/>
            <a:ext cx="316007" cy="31600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30673DE6-973C-53B6-613A-8F7C410DAB8A}"/>
              </a:ext>
            </a:extLst>
          </p:cNvPr>
          <p:cNvSpPr txBox="1"/>
          <p:nvPr/>
        </p:nvSpPr>
        <p:spPr>
          <a:xfrm>
            <a:off x="2523500" y="1381791"/>
            <a:ext cx="4285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B050"/>
                </a:solidFill>
              </a:rPr>
              <a:t>Return Clothes</a:t>
            </a:r>
            <a:r>
              <a:rPr lang="en-US" sz="1200" dirty="0"/>
              <a:t>: Customers return their used clothes for recycling</a:t>
            </a:r>
            <a:endParaRPr lang="en-IN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5740037-3575-08E9-CEB7-6FF321D03833}"/>
              </a:ext>
            </a:extLst>
          </p:cNvPr>
          <p:cNvSpPr txBox="1"/>
          <p:nvPr/>
        </p:nvSpPr>
        <p:spPr>
          <a:xfrm>
            <a:off x="3086837" y="1641017"/>
            <a:ext cx="428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B050"/>
                </a:solidFill>
              </a:rPr>
              <a:t>Get Coins</a:t>
            </a:r>
            <a:r>
              <a:rPr lang="en-US" sz="1200" b="1" i="1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1200" dirty="0"/>
              <a:t>Accumulate coins based on the number and type </a:t>
            </a:r>
          </a:p>
          <a:p>
            <a:r>
              <a:rPr lang="en-US" sz="1200" dirty="0"/>
              <a:t>of clothes returned.</a:t>
            </a:r>
            <a:endParaRPr lang="en-IN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6073E5-86C2-A576-1AE0-8CFB441041B4}"/>
              </a:ext>
            </a:extLst>
          </p:cNvPr>
          <p:cNvSpPr txBox="1"/>
          <p:nvPr/>
        </p:nvSpPr>
        <p:spPr>
          <a:xfrm>
            <a:off x="3769326" y="2035101"/>
            <a:ext cx="428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B050"/>
                </a:solidFill>
              </a:rPr>
              <a:t>Unlock Discounts</a:t>
            </a:r>
            <a:r>
              <a:rPr lang="en-US" sz="1200" b="1" i="1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1200" dirty="0"/>
              <a:t>Redeem coins for discounts on</a:t>
            </a:r>
          </a:p>
          <a:p>
            <a:r>
              <a:rPr lang="en-US" sz="1200" dirty="0"/>
              <a:t> future purchases.</a:t>
            </a:r>
          </a:p>
        </p:txBody>
      </p:sp>
      <p:sp>
        <p:nvSpPr>
          <p:cNvPr id="122" name="Arrow: Left-Up 121">
            <a:extLst>
              <a:ext uri="{FF2B5EF4-FFF2-40B4-BE49-F238E27FC236}">
                <a16:creationId xmlns:a16="http://schemas.microsoft.com/office/drawing/2014/main" id="{67695480-EBA0-F426-A38A-51F11A03D6CA}"/>
              </a:ext>
            </a:extLst>
          </p:cNvPr>
          <p:cNvSpPr/>
          <p:nvPr/>
        </p:nvSpPr>
        <p:spPr>
          <a:xfrm rot="5400000">
            <a:off x="2361890" y="1677418"/>
            <a:ext cx="627171" cy="944276"/>
          </a:xfrm>
          <a:prstGeom prst="left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0A559B36-08CB-7C99-E408-EDA883D62657}"/>
              </a:ext>
            </a:extLst>
          </p:cNvPr>
          <p:cNvSpPr txBox="1"/>
          <p:nvPr/>
        </p:nvSpPr>
        <p:spPr>
          <a:xfrm>
            <a:off x="7417532" y="4505906"/>
            <a:ext cx="4701949" cy="308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 b="1" i="1"/>
            </a:lvl1pPr>
          </a:lstStyle>
          <a:p>
            <a:r>
              <a:rPr lang="en-US" dirty="0"/>
              <a:t>Social Media Partnerships</a:t>
            </a:r>
            <a:endParaRPr lang="en-IN" dirty="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8BE48ADD-9DFC-996A-2A96-E0A6FE0A848E}"/>
              </a:ext>
            </a:extLst>
          </p:cNvPr>
          <p:cNvCxnSpPr/>
          <p:nvPr/>
        </p:nvCxnSpPr>
        <p:spPr>
          <a:xfrm>
            <a:off x="7347757" y="4530880"/>
            <a:ext cx="473260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27AEE183-C8A5-B1F2-33E4-EFB929B656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540476" y="5048929"/>
            <a:ext cx="1189212" cy="1139561"/>
          </a:xfrm>
          <a:prstGeom prst="rect">
            <a:avLst/>
          </a:prstGeom>
        </p:spPr>
      </p:pic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2BFF81B-3333-DA60-6779-4B8C757CE109}"/>
              </a:ext>
            </a:extLst>
          </p:cNvPr>
          <p:cNvCxnSpPr>
            <a:cxnSpLocks/>
          </p:cNvCxnSpPr>
          <p:nvPr/>
        </p:nvCxnSpPr>
        <p:spPr>
          <a:xfrm>
            <a:off x="8412480" y="4770721"/>
            <a:ext cx="267773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Frame 1052">
            <a:extLst>
              <a:ext uri="{FF2B5EF4-FFF2-40B4-BE49-F238E27FC236}">
                <a16:creationId xmlns:a16="http://schemas.microsoft.com/office/drawing/2014/main" id="{A735FEF8-8967-10D9-6B49-7B6B8C64C85F}"/>
              </a:ext>
            </a:extLst>
          </p:cNvPr>
          <p:cNvSpPr/>
          <p:nvPr/>
        </p:nvSpPr>
        <p:spPr>
          <a:xfrm>
            <a:off x="7382276" y="4912440"/>
            <a:ext cx="1486525" cy="1421218"/>
          </a:xfrm>
          <a:prstGeom prst="frame">
            <a:avLst>
              <a:gd name="adj1" fmla="val 754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59" name="Arrow: Chevron 1058">
            <a:extLst>
              <a:ext uri="{FF2B5EF4-FFF2-40B4-BE49-F238E27FC236}">
                <a16:creationId xmlns:a16="http://schemas.microsoft.com/office/drawing/2014/main" id="{EF42BF41-F62C-23DC-F563-7CBE44BF1A79}"/>
              </a:ext>
            </a:extLst>
          </p:cNvPr>
          <p:cNvSpPr/>
          <p:nvPr/>
        </p:nvSpPr>
        <p:spPr>
          <a:xfrm>
            <a:off x="8916502" y="5061683"/>
            <a:ext cx="203498" cy="1123558"/>
          </a:xfrm>
          <a:prstGeom prst="chevron">
            <a:avLst>
              <a:gd name="adj" fmla="val 9827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6C1A8528-DB9B-25F8-0D6C-5FAD2AF0C305}"/>
              </a:ext>
            </a:extLst>
          </p:cNvPr>
          <p:cNvSpPr txBox="1"/>
          <p:nvPr/>
        </p:nvSpPr>
        <p:spPr>
          <a:xfrm>
            <a:off x="8421461" y="4761340"/>
            <a:ext cx="354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>
                <a:solidFill>
                  <a:srgbClr val="00B050"/>
                </a:solidFill>
              </a:rPr>
              <a:t>Cultural Synergy:</a:t>
            </a:r>
          </a:p>
          <a:p>
            <a:pPr algn="ctr"/>
            <a:r>
              <a:rPr lang="en-IN" sz="1200" dirty="0"/>
              <a:t>Highlights Indian craftmanship,</a:t>
            </a:r>
          </a:p>
          <a:p>
            <a:pPr algn="ctr"/>
            <a:r>
              <a:rPr lang="en-IN" sz="1200" dirty="0"/>
              <a:t> matching our Brand’s ethos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7AEC2268-9AC2-C566-B92B-36C1D1379374}"/>
              </a:ext>
            </a:extLst>
          </p:cNvPr>
          <p:cNvSpPr txBox="1"/>
          <p:nvPr/>
        </p:nvSpPr>
        <p:spPr>
          <a:xfrm>
            <a:off x="9326001" y="5383601"/>
            <a:ext cx="354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>
                <a:solidFill>
                  <a:srgbClr val="00B050"/>
                </a:solidFill>
              </a:rPr>
              <a:t>Target Audience Overlaps with </a:t>
            </a:r>
          </a:p>
          <a:p>
            <a:pPr algn="ctr"/>
            <a:r>
              <a:rPr lang="en-IN" sz="1200" i="1" dirty="0">
                <a:solidFill>
                  <a:srgbClr val="00B050"/>
                </a:solidFill>
              </a:rPr>
              <a:t>the Influencer’ audience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4ABE864-2C67-A4E2-B9FC-A2AC1FB5D47D}"/>
              </a:ext>
            </a:extLst>
          </p:cNvPr>
          <p:cNvSpPr txBox="1"/>
          <p:nvPr/>
        </p:nvSpPr>
        <p:spPr>
          <a:xfrm>
            <a:off x="8342174" y="5790250"/>
            <a:ext cx="354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>
                <a:solidFill>
                  <a:srgbClr val="00B050"/>
                </a:solidFill>
              </a:rPr>
              <a:t>Prestige Boost</a:t>
            </a:r>
            <a:r>
              <a:rPr lang="en-IN" sz="12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algn="ctr"/>
            <a:r>
              <a:rPr lang="en-IN" sz="1200" dirty="0"/>
              <a:t>Her credibility enhances </a:t>
            </a:r>
          </a:p>
          <a:p>
            <a:pPr algn="ctr"/>
            <a:r>
              <a:rPr lang="en-IN" sz="1200" dirty="0"/>
              <a:t>our Brand’s Trust &amp; Market Presence</a:t>
            </a:r>
          </a:p>
        </p:txBody>
      </p:sp>
      <p:pic>
        <p:nvPicPr>
          <p:cNvPr id="1064" name="Picture 1063">
            <a:extLst>
              <a:ext uri="{FF2B5EF4-FFF2-40B4-BE49-F238E27FC236}">
                <a16:creationId xmlns:a16="http://schemas.microsoft.com/office/drawing/2014/main" id="{64DDF55F-C1C4-A9E4-51CD-255E183DF4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112" y="5405826"/>
            <a:ext cx="421170" cy="421170"/>
          </a:xfrm>
          <a:prstGeom prst="rect">
            <a:avLst/>
          </a:prstGeom>
        </p:spPr>
      </p:pic>
      <p:pic>
        <p:nvPicPr>
          <p:cNvPr id="1066" name="Picture 1065">
            <a:extLst>
              <a:ext uri="{FF2B5EF4-FFF2-40B4-BE49-F238E27FC236}">
                <a16:creationId xmlns:a16="http://schemas.microsoft.com/office/drawing/2014/main" id="{C50BC9C4-4021-E199-BDC3-A33886DC8F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298" y="5896681"/>
            <a:ext cx="411208" cy="411208"/>
          </a:xfrm>
          <a:prstGeom prst="rect">
            <a:avLst/>
          </a:prstGeom>
        </p:spPr>
      </p:pic>
      <p:pic>
        <p:nvPicPr>
          <p:cNvPr id="1068" name="Picture 1067">
            <a:extLst>
              <a:ext uri="{FF2B5EF4-FFF2-40B4-BE49-F238E27FC236}">
                <a16:creationId xmlns:a16="http://schemas.microsoft.com/office/drawing/2014/main" id="{6C07D7F1-18F6-72D9-2E3F-335BD9A9248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120" y="4882411"/>
            <a:ext cx="467639" cy="467639"/>
          </a:xfrm>
          <a:prstGeom prst="rect">
            <a:avLst/>
          </a:prstGeom>
        </p:spPr>
      </p:pic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C5FB071A-A3C7-342A-1698-3525467353E4}"/>
              </a:ext>
            </a:extLst>
          </p:cNvPr>
          <p:cNvCxnSpPr>
            <a:cxnSpLocks/>
          </p:cNvCxnSpPr>
          <p:nvPr/>
        </p:nvCxnSpPr>
        <p:spPr>
          <a:xfrm>
            <a:off x="9596206" y="1754690"/>
            <a:ext cx="0" cy="247276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Rectangle: Rounded Corners 1074">
            <a:extLst>
              <a:ext uri="{FF2B5EF4-FFF2-40B4-BE49-F238E27FC236}">
                <a16:creationId xmlns:a16="http://schemas.microsoft.com/office/drawing/2014/main" id="{BAE31F7C-A833-6B96-9905-5ACC0710A011}"/>
              </a:ext>
            </a:extLst>
          </p:cNvPr>
          <p:cNvSpPr/>
          <p:nvPr/>
        </p:nvSpPr>
        <p:spPr>
          <a:xfrm>
            <a:off x="7989939" y="967220"/>
            <a:ext cx="3495469" cy="343055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Initiating Targeted </a:t>
            </a:r>
            <a:r>
              <a:rPr lang="en-IN" sz="1400" i="1" dirty="0">
                <a:solidFill>
                  <a:schemeClr val="bg1"/>
                </a:solidFill>
              </a:rPr>
              <a:t>Social Media Campaigns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5BB6DA4C-4B50-3DB5-7D09-AE32BEAE6CA8}"/>
              </a:ext>
            </a:extLst>
          </p:cNvPr>
          <p:cNvSpPr txBox="1"/>
          <p:nvPr/>
        </p:nvSpPr>
        <p:spPr>
          <a:xfrm>
            <a:off x="9130430" y="1403960"/>
            <a:ext cx="319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"Where Fashion Meets Responsibility: </a:t>
            </a:r>
          </a:p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A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i="1" dirty="0">
                <a:solidFill>
                  <a:srgbClr val="00B050"/>
                </a:solidFill>
              </a:rPr>
              <a:t>Peek into Our Process"</a:t>
            </a:r>
            <a:endParaRPr lang="en-IN" sz="1400" b="1" i="1" dirty="0">
              <a:solidFill>
                <a:srgbClr val="00B050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5649F-08E3-F1E5-6239-5DC92380651E}"/>
              </a:ext>
            </a:extLst>
          </p:cNvPr>
          <p:cNvSpPr txBox="1"/>
          <p:nvPr/>
        </p:nvSpPr>
        <p:spPr>
          <a:xfrm>
            <a:off x="8582490" y="3794493"/>
            <a:ext cx="354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Involve Customers in </a:t>
            </a:r>
          </a:p>
          <a:p>
            <a:pPr algn="ctr"/>
            <a:r>
              <a:rPr lang="en-IN" sz="1200" i="1" dirty="0">
                <a:solidFill>
                  <a:srgbClr val="00B050"/>
                </a:solidFill>
              </a:rPr>
              <a:t>our Brand Story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8D50F261-4347-DDB4-74F5-14D8E1EE0A64}"/>
              </a:ext>
            </a:extLst>
          </p:cNvPr>
          <p:cNvSpPr txBox="1"/>
          <p:nvPr/>
        </p:nvSpPr>
        <p:spPr>
          <a:xfrm>
            <a:off x="8830030" y="3297147"/>
            <a:ext cx="41823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                       Demonstrate our</a:t>
            </a:r>
          </a:p>
          <a:p>
            <a:pPr algn="ctr"/>
            <a:r>
              <a:rPr lang="en-IN" sz="1200" dirty="0"/>
              <a:t> </a:t>
            </a:r>
            <a:r>
              <a:rPr lang="en-IN" sz="1200" i="1" dirty="0">
                <a:solidFill>
                  <a:srgbClr val="00B050"/>
                </a:solidFill>
              </a:rPr>
              <a:t>Commitment to Sustainability</a:t>
            </a:r>
          </a:p>
        </p:txBody>
      </p:sp>
      <p:sp>
        <p:nvSpPr>
          <p:cNvPr id="137" name="Half Frame 136">
            <a:extLst>
              <a:ext uri="{FF2B5EF4-FFF2-40B4-BE49-F238E27FC236}">
                <a16:creationId xmlns:a16="http://schemas.microsoft.com/office/drawing/2014/main" id="{FE42771F-6095-8548-66BD-60A8D1457ECF}"/>
              </a:ext>
            </a:extLst>
          </p:cNvPr>
          <p:cNvSpPr/>
          <p:nvPr/>
        </p:nvSpPr>
        <p:spPr>
          <a:xfrm rot="10800000">
            <a:off x="10359271" y="1846130"/>
            <a:ext cx="1746370" cy="2586331"/>
          </a:xfrm>
          <a:prstGeom prst="halfFrame">
            <a:avLst>
              <a:gd name="adj1" fmla="val 10644"/>
              <a:gd name="adj2" fmla="val 1122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0941029-3F80-3D0F-DA67-9A9E9A44CFE5}"/>
              </a:ext>
            </a:extLst>
          </p:cNvPr>
          <p:cNvCxnSpPr>
            <a:cxnSpLocks/>
          </p:cNvCxnSpPr>
          <p:nvPr/>
        </p:nvCxnSpPr>
        <p:spPr>
          <a:xfrm>
            <a:off x="10160000" y="3789275"/>
            <a:ext cx="128016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631A8D5-196C-EE44-830E-8FAF91A37DC3}"/>
              </a:ext>
            </a:extLst>
          </p:cNvPr>
          <p:cNvCxnSpPr>
            <a:cxnSpLocks/>
          </p:cNvCxnSpPr>
          <p:nvPr/>
        </p:nvCxnSpPr>
        <p:spPr>
          <a:xfrm>
            <a:off x="10328216" y="3294561"/>
            <a:ext cx="128016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24" descr="To The Process Of Production Of Clothes">
            <a:extLst>
              <a:ext uri="{FF2B5EF4-FFF2-40B4-BE49-F238E27FC236}">
                <a16:creationId xmlns:a16="http://schemas.microsoft.com/office/drawing/2014/main" id="{C0951FEE-6D0A-5D58-763F-A21E206B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415" y="1935574"/>
            <a:ext cx="1393799" cy="9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176F38B-3437-848A-4C9F-90D6C1866204}"/>
              </a:ext>
            </a:extLst>
          </p:cNvPr>
          <p:cNvCxnSpPr>
            <a:cxnSpLocks/>
          </p:cNvCxnSpPr>
          <p:nvPr/>
        </p:nvCxnSpPr>
        <p:spPr>
          <a:xfrm>
            <a:off x="9702800" y="1893024"/>
            <a:ext cx="22731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9FF5506-B597-C252-FB6C-BE52EBB02AF1}"/>
              </a:ext>
            </a:extLst>
          </p:cNvPr>
          <p:cNvSpPr txBox="1"/>
          <p:nvPr/>
        </p:nvSpPr>
        <p:spPr>
          <a:xfrm>
            <a:off x="8490066" y="2853621"/>
            <a:ext cx="41823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rgbClr val="00B050"/>
                </a:solidFill>
              </a:rPr>
              <a:t>Demo</a:t>
            </a:r>
            <a:r>
              <a:rPr lang="en-IN" sz="1200" i="1" dirty="0">
                <a:solidFill>
                  <a:srgbClr val="00B050"/>
                </a:solidFill>
              </a:rPr>
              <a:t>nstrates Transparency</a:t>
            </a:r>
            <a:r>
              <a:rPr lang="en-IN" sz="1200" dirty="0"/>
              <a:t>, </a:t>
            </a:r>
          </a:p>
          <a:p>
            <a:pPr algn="ctr"/>
            <a:r>
              <a:rPr lang="en-IN" sz="1200" dirty="0"/>
              <a:t>encouraging customer Royalty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D8DBA9C6-920F-01A3-1A31-1DA72BB4D7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560" y="3817028"/>
            <a:ext cx="391422" cy="39142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2B4F1C89-CC83-A839-22B2-074F2354DE1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33449" flipH="1" flipV="1">
            <a:off x="9638657" y="3288534"/>
            <a:ext cx="435483" cy="389503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556264BB-4C2A-569F-27BB-7DFD0694749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54737" y="2948588"/>
            <a:ext cx="297807" cy="297807"/>
          </a:xfrm>
          <a:prstGeom prst="rect">
            <a:avLst/>
          </a:prstGeom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AAB07E3-879E-837F-D600-C192BBA5BBCE}"/>
              </a:ext>
            </a:extLst>
          </p:cNvPr>
          <p:cNvCxnSpPr>
            <a:cxnSpLocks/>
          </p:cNvCxnSpPr>
          <p:nvPr/>
        </p:nvCxnSpPr>
        <p:spPr>
          <a:xfrm flipV="1">
            <a:off x="7673666" y="1694533"/>
            <a:ext cx="15610" cy="193397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2994BF6-920A-4E29-1337-F4E3F22A5429}"/>
              </a:ext>
            </a:extLst>
          </p:cNvPr>
          <p:cNvSpPr txBox="1"/>
          <p:nvPr/>
        </p:nvSpPr>
        <p:spPr>
          <a:xfrm rot="16200000">
            <a:off x="5931650" y="2513081"/>
            <a:ext cx="3198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"Workshops in College Fests</a:t>
            </a:r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</a:rPr>
              <a:t>"</a:t>
            </a:r>
            <a:endParaRPr lang="en-IN" sz="1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8C2302-C96A-BDE3-B649-FD6459CCD106}"/>
              </a:ext>
            </a:extLst>
          </p:cNvPr>
          <p:cNvSpPr txBox="1"/>
          <p:nvPr/>
        </p:nvSpPr>
        <p:spPr>
          <a:xfrm>
            <a:off x="7712236" y="1741909"/>
            <a:ext cx="117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rgbClr val="00B050"/>
                </a:solidFill>
              </a:rPr>
              <a:t>~150-200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FAB73B3-C17E-A9CF-2EBF-59E993834C0C}"/>
              </a:ext>
            </a:extLst>
          </p:cNvPr>
          <p:cNvSpPr txBox="1"/>
          <p:nvPr/>
        </p:nvSpPr>
        <p:spPr>
          <a:xfrm>
            <a:off x="8607281" y="1745932"/>
            <a:ext cx="117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rgbClr val="00B050"/>
                </a:solidFill>
              </a:rPr>
              <a:t>~2000-2500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F8D8F4E-8D3C-4CA6-390E-FAA428896705}"/>
              </a:ext>
            </a:extLst>
          </p:cNvPr>
          <p:cNvSpPr txBox="1"/>
          <p:nvPr/>
        </p:nvSpPr>
        <p:spPr>
          <a:xfrm>
            <a:off x="6140691" y="1939647"/>
            <a:ext cx="41823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/>
              <a:t>Workshops </a:t>
            </a:r>
          </a:p>
          <a:p>
            <a:pPr algn="ctr"/>
            <a:r>
              <a:rPr lang="en-IN" sz="1200" i="1" dirty="0"/>
              <a:t>per Year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20A350E-3FE2-E502-9C31-8683E5FAFB67}"/>
              </a:ext>
            </a:extLst>
          </p:cNvPr>
          <p:cNvSpPr txBox="1"/>
          <p:nvPr/>
        </p:nvSpPr>
        <p:spPr>
          <a:xfrm>
            <a:off x="7038963" y="1949366"/>
            <a:ext cx="41823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/>
              <a:t>Footfalls</a:t>
            </a:r>
          </a:p>
          <a:p>
            <a:pPr algn="ctr"/>
            <a:r>
              <a:rPr lang="en-IN" sz="1200" i="1" dirty="0"/>
              <a:t> per Fest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5DE5C8F-3070-77A1-EF33-C4F87E947341}"/>
              </a:ext>
            </a:extLst>
          </p:cNvPr>
          <p:cNvCxnSpPr>
            <a:cxnSpLocks/>
          </p:cNvCxnSpPr>
          <p:nvPr/>
        </p:nvCxnSpPr>
        <p:spPr>
          <a:xfrm>
            <a:off x="8045841" y="2611773"/>
            <a:ext cx="128016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Picture 26" descr="Sewing And Fashion Design ...">
            <a:extLst>
              <a:ext uri="{FF2B5EF4-FFF2-40B4-BE49-F238E27FC236}">
                <a16:creationId xmlns:a16="http://schemas.microsoft.com/office/drawing/2014/main" id="{5188D60D-272C-61FD-F918-C394B3022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42" y="2456068"/>
            <a:ext cx="1622490" cy="107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866CE6FB-AE3F-C92C-EDA8-E030D082DBD2}"/>
              </a:ext>
            </a:extLst>
          </p:cNvPr>
          <p:cNvSpPr txBox="1"/>
          <p:nvPr/>
        </p:nvSpPr>
        <p:spPr>
          <a:xfrm>
            <a:off x="7471603" y="3663586"/>
            <a:ext cx="236485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        Students will redesign old </a:t>
            </a:r>
          </a:p>
          <a:p>
            <a:r>
              <a:rPr lang="en-US" sz="1200" dirty="0"/>
              <a:t>clothes into new</a:t>
            </a:r>
            <a:r>
              <a:rPr lang="en-US" sz="1200" i="1" dirty="0">
                <a:solidFill>
                  <a:schemeClr val="accent6"/>
                </a:solidFill>
              </a:rPr>
              <a:t>, </a:t>
            </a:r>
            <a:r>
              <a:rPr lang="en-US" sz="1200" i="1" dirty="0">
                <a:solidFill>
                  <a:srgbClr val="00B050"/>
                </a:solidFill>
              </a:rPr>
              <a:t>`</a:t>
            </a:r>
          </a:p>
          <a:p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>
                <a:solidFill>
                  <a:srgbClr val="00B050"/>
                </a:solidFill>
              </a:rPr>
              <a:t>sustainable fashion techniques </a:t>
            </a:r>
            <a:endParaRPr lang="en-IN" sz="1200" i="1" dirty="0">
              <a:solidFill>
                <a:srgbClr val="00B050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4191941-7C0F-4FB2-B875-1C0516F1313C}"/>
              </a:ext>
            </a:extLst>
          </p:cNvPr>
          <p:cNvSpPr txBox="1"/>
          <p:nvPr/>
        </p:nvSpPr>
        <p:spPr>
          <a:xfrm>
            <a:off x="8378264" y="6451196"/>
            <a:ext cx="210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B050"/>
                </a:solidFill>
              </a:rPr>
              <a:t>APPENDIX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EA0D695-A7C3-7859-3EE9-EAE10A4CC267}"/>
              </a:ext>
            </a:extLst>
          </p:cNvPr>
          <p:cNvSpPr txBox="1"/>
          <p:nvPr/>
        </p:nvSpPr>
        <p:spPr>
          <a:xfrm>
            <a:off x="4866640" y="6452399"/>
            <a:ext cx="210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00B050"/>
                </a:solidFill>
              </a:rPr>
              <a:t>PLANS FOR SUCCESS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9196EA5C-D337-3475-07D5-F12AF75A4E60}"/>
              </a:ext>
            </a:extLst>
          </p:cNvPr>
          <p:cNvCxnSpPr/>
          <p:nvPr/>
        </p:nvCxnSpPr>
        <p:spPr>
          <a:xfrm>
            <a:off x="4824249" y="6396816"/>
            <a:ext cx="1787472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n Institute of Management Calcutta ...">
            <a:extLst>
              <a:ext uri="{FF2B5EF4-FFF2-40B4-BE49-F238E27FC236}">
                <a16:creationId xmlns:a16="http://schemas.microsoft.com/office/drawing/2014/main" id="{A33B6BBD-63C3-9A95-3E7B-82E562668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042" y="182672"/>
            <a:ext cx="656688" cy="6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1">
            <a:extLst>
              <a:ext uri="{FF2B5EF4-FFF2-40B4-BE49-F238E27FC236}">
                <a16:creationId xmlns:a16="http://schemas.microsoft.com/office/drawing/2014/main" id="{CB60E968-2A99-19AC-41B6-17EAC0C27BAC}"/>
              </a:ext>
            </a:extLst>
          </p:cNvPr>
          <p:cNvSpPr txBox="1">
            <a:spLocks/>
          </p:cNvSpPr>
          <p:nvPr/>
        </p:nvSpPr>
        <p:spPr>
          <a:xfrm>
            <a:off x="11795080" y="6481417"/>
            <a:ext cx="3479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ts val="2005"/>
              </a:lnSpc>
            </a:pPr>
            <a:r>
              <a:rPr lang="en-IN" spc="-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8868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B89A-BEF2-45E2-7475-9E5823D6B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2F410-94AF-84EF-4488-F61DFFFC0C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59BE8-A54C-2818-1227-CEAFBA572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AF94-A015-5461-BD4E-A0066878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51F6-3149-DA50-9AAF-49DD3F7F71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A7B0F-3FCF-E0A1-074D-758F692CD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DA233-E74F-7457-BB56-64FA0EC9D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object 65">
            <a:extLst>
              <a:ext uri="{FF2B5EF4-FFF2-40B4-BE49-F238E27FC236}">
                <a16:creationId xmlns:a16="http://schemas.microsoft.com/office/drawing/2014/main" id="{0DC47EEE-58A0-6A87-6986-C36D57B88489}"/>
              </a:ext>
            </a:extLst>
          </p:cNvPr>
          <p:cNvSpPr txBox="1"/>
          <p:nvPr/>
        </p:nvSpPr>
        <p:spPr>
          <a:xfrm>
            <a:off x="88899" y="88867"/>
            <a:ext cx="10254993" cy="70788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2300" b="1" dirty="0">
                <a:latin typeface="Calibri"/>
                <a:cs typeface="Calibri"/>
              </a:rPr>
              <a:t>APPENDIX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How </a:t>
            </a:r>
            <a:r>
              <a:rPr lang="en-US" sz="1600" b="1" i="1" dirty="0">
                <a:solidFill>
                  <a:srgbClr val="00B050"/>
                </a:solidFill>
                <a:latin typeface="Calibri"/>
                <a:cs typeface="Calibri"/>
              </a:rPr>
              <a:t>THE COIN CREDIT SYSTEM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will work  </a:t>
            </a:r>
            <a:endParaRPr sz="1600" i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Picture 2" descr="Indian Institute of Management Calcutta ...">
            <a:extLst>
              <a:ext uri="{FF2B5EF4-FFF2-40B4-BE49-F238E27FC236}">
                <a16:creationId xmlns:a16="http://schemas.microsoft.com/office/drawing/2014/main" id="{9C1B8A81-EFBD-09EB-0FF2-691BC871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042" y="182672"/>
            <a:ext cx="656688" cy="6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1FDE66-7181-8F51-E5D4-18E3FEFC7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16" y="1828184"/>
            <a:ext cx="8964567" cy="3201631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723DC0-FA0C-4041-B50B-2ED359F26210}"/>
              </a:ext>
            </a:extLst>
          </p:cNvPr>
          <p:cNvSpPr/>
          <p:nvPr/>
        </p:nvSpPr>
        <p:spPr>
          <a:xfrm>
            <a:off x="1515122" y="1828184"/>
            <a:ext cx="9144000" cy="613175"/>
          </a:xfrm>
          <a:prstGeom prst="fram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3872B-6210-B154-BC45-0FFEFE2878AC}"/>
              </a:ext>
            </a:extLst>
          </p:cNvPr>
          <p:cNvSpPr txBox="1"/>
          <p:nvPr/>
        </p:nvSpPr>
        <p:spPr>
          <a:xfrm>
            <a:off x="8378264" y="6451196"/>
            <a:ext cx="210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00B050"/>
                </a:solidFill>
              </a:rPr>
              <a:t>APPENDIX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4C04B-2ECF-CFF2-5145-A34F5EAC794F}"/>
              </a:ext>
            </a:extLst>
          </p:cNvPr>
          <p:cNvSpPr txBox="1"/>
          <p:nvPr/>
        </p:nvSpPr>
        <p:spPr>
          <a:xfrm>
            <a:off x="4866640" y="6452399"/>
            <a:ext cx="210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B050"/>
                </a:solidFill>
              </a:rPr>
              <a:t>PLANS FOR SUCCESS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3D1053-0750-50A7-D269-5558A62FCC0C}"/>
              </a:ext>
            </a:extLst>
          </p:cNvPr>
          <p:cNvCxnSpPr/>
          <p:nvPr/>
        </p:nvCxnSpPr>
        <p:spPr>
          <a:xfrm>
            <a:off x="7931448" y="6396816"/>
            <a:ext cx="1787472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97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522E-62FF-7F8E-092A-4F3AF1DAD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A732D-2BCB-B2E7-7FD6-497B51FA16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C6624-EF53-1FD3-F44B-5F6D27C89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648</Words>
  <Application>Microsoft Office PowerPoint</Application>
  <PresentationFormat>Widescreen</PresentationFormat>
  <Paragraphs>121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Agency FB</vt:lpstr>
      <vt:lpstr>Arial</vt:lpstr>
      <vt:lpstr>Bodoni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vidit garg</dc:creator>
  <cp:lastModifiedBy>vidit garg</cp:lastModifiedBy>
  <cp:revision>1</cp:revision>
  <dcterms:created xsi:type="dcterms:W3CDTF">2024-12-09T16:19:33Z</dcterms:created>
  <dcterms:modified xsi:type="dcterms:W3CDTF">2024-12-10T07:32:19Z</dcterms:modified>
</cp:coreProperties>
</file>